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9" r:id="rId2"/>
    <p:sldId id="280" r:id="rId3"/>
    <p:sldId id="265" r:id="rId4"/>
    <p:sldId id="263" r:id="rId5"/>
    <p:sldId id="296" r:id="rId6"/>
    <p:sldId id="267" r:id="rId7"/>
    <p:sldId id="310" r:id="rId8"/>
    <p:sldId id="312" r:id="rId9"/>
    <p:sldId id="332" r:id="rId10"/>
    <p:sldId id="313" r:id="rId11"/>
    <p:sldId id="333" r:id="rId12"/>
    <p:sldId id="314" r:id="rId13"/>
    <p:sldId id="344" r:id="rId14"/>
    <p:sldId id="334" r:id="rId15"/>
    <p:sldId id="297" r:id="rId16"/>
    <p:sldId id="284" r:id="rId17"/>
    <p:sldId id="285" r:id="rId18"/>
    <p:sldId id="336" r:id="rId19"/>
    <p:sldId id="337" r:id="rId20"/>
    <p:sldId id="338" r:id="rId21"/>
    <p:sldId id="339" r:id="rId22"/>
    <p:sldId id="298" r:id="rId23"/>
    <p:sldId id="286" r:id="rId24"/>
    <p:sldId id="289" r:id="rId25"/>
    <p:sldId id="340" r:id="rId26"/>
    <p:sldId id="341" r:id="rId27"/>
    <p:sldId id="342" r:id="rId28"/>
    <p:sldId id="343" r:id="rId29"/>
    <p:sldId id="345" r:id="rId30"/>
    <p:sldId id="299" r:id="rId31"/>
    <p:sldId id="307" r:id="rId32"/>
    <p:sldId id="300" r:id="rId33"/>
    <p:sldId id="305" r:id="rId34"/>
    <p:sldId id="308" r:id="rId3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sar Moreno" initials="C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78242" autoAdjust="0"/>
  </p:normalViewPr>
  <p:slideViewPr>
    <p:cSldViewPr snapToGrid="0">
      <p:cViewPr varScale="1">
        <p:scale>
          <a:sx n="83" d="100"/>
          <a:sy n="83" d="100"/>
        </p:scale>
        <p:origin x="61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7190F1-9F04-4ACF-9BE4-B9D28CD7BF14}" type="datetimeFigureOut">
              <a:rPr lang="es-CO" smtClean="0"/>
              <a:t>29/10/2018</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9D994-B719-43D3-8CB1-D2E16CF00744}" type="slidenum">
              <a:rPr lang="es-CO" smtClean="0"/>
              <a:t>‹Nº›</a:t>
            </a:fld>
            <a:endParaRPr lang="es-CO"/>
          </a:p>
        </p:txBody>
      </p:sp>
    </p:spTree>
    <p:extLst>
      <p:ext uri="{BB962C8B-B14F-4D97-AF65-F5344CB8AC3E}">
        <p14:creationId xmlns:p14="http://schemas.microsoft.com/office/powerpoint/2010/main" val="2111555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259D994-B719-43D3-8CB1-D2E16CF00744}" type="slidenum">
              <a:rPr lang="es-CO" smtClean="0"/>
              <a:t>2</a:t>
            </a:fld>
            <a:endParaRPr lang="es-CO" dirty="0"/>
          </a:p>
        </p:txBody>
      </p:sp>
    </p:spTree>
    <p:extLst>
      <p:ext uri="{BB962C8B-B14F-4D97-AF65-F5344CB8AC3E}">
        <p14:creationId xmlns:p14="http://schemas.microsoft.com/office/powerpoint/2010/main" val="3182974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F259D994-B719-43D3-8CB1-D2E16CF00744}" type="slidenum">
              <a:rPr lang="es-CO" smtClean="0"/>
              <a:t>4</a:t>
            </a:fld>
            <a:endParaRPr lang="es-CO"/>
          </a:p>
        </p:txBody>
      </p:sp>
    </p:spTree>
    <p:extLst>
      <p:ext uri="{BB962C8B-B14F-4D97-AF65-F5344CB8AC3E}">
        <p14:creationId xmlns:p14="http://schemas.microsoft.com/office/powerpoint/2010/main" val="3071270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259D994-B719-43D3-8CB1-D2E16CF00744}" type="slidenum">
              <a:rPr lang="es-CO" smtClean="0"/>
              <a:t>31</a:t>
            </a:fld>
            <a:endParaRPr lang="es-CO"/>
          </a:p>
        </p:txBody>
      </p:sp>
    </p:spTree>
    <p:extLst>
      <p:ext uri="{BB962C8B-B14F-4D97-AF65-F5344CB8AC3E}">
        <p14:creationId xmlns:p14="http://schemas.microsoft.com/office/powerpoint/2010/main" val="1898781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B084CD23-127B-41E1-B41E-808D04A69829}" type="datetimeFigureOut">
              <a:rPr lang="es-CO" smtClean="0"/>
              <a:t>29/10/2018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EFEE9BB-BBBB-43FD-AA74-2AF48F96F31A}" type="slidenum">
              <a:rPr lang="es-CO" smtClean="0"/>
              <a:t>‹Nº›</a:t>
            </a:fld>
            <a:endParaRPr lang="es-CO"/>
          </a:p>
        </p:txBody>
      </p:sp>
    </p:spTree>
    <p:extLst>
      <p:ext uri="{BB962C8B-B14F-4D97-AF65-F5344CB8AC3E}">
        <p14:creationId xmlns:p14="http://schemas.microsoft.com/office/powerpoint/2010/main" val="1595488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B084CD23-127B-41E1-B41E-808D04A69829}" type="datetimeFigureOut">
              <a:rPr lang="es-CO" smtClean="0"/>
              <a:t>29/10/2018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EFEE9BB-BBBB-43FD-AA74-2AF48F96F31A}" type="slidenum">
              <a:rPr lang="es-CO" smtClean="0"/>
              <a:t>‹Nº›</a:t>
            </a:fld>
            <a:endParaRPr lang="es-CO"/>
          </a:p>
        </p:txBody>
      </p:sp>
    </p:spTree>
    <p:extLst>
      <p:ext uri="{BB962C8B-B14F-4D97-AF65-F5344CB8AC3E}">
        <p14:creationId xmlns:p14="http://schemas.microsoft.com/office/powerpoint/2010/main" val="2482169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B084CD23-127B-41E1-B41E-808D04A69829}" type="datetimeFigureOut">
              <a:rPr lang="es-CO" smtClean="0"/>
              <a:t>29/10/2018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EFEE9BB-BBBB-43FD-AA74-2AF48F96F31A}" type="slidenum">
              <a:rPr lang="es-CO" smtClean="0"/>
              <a:t>‹Nº›</a:t>
            </a:fld>
            <a:endParaRPr lang="es-CO"/>
          </a:p>
        </p:txBody>
      </p:sp>
    </p:spTree>
    <p:extLst>
      <p:ext uri="{BB962C8B-B14F-4D97-AF65-F5344CB8AC3E}">
        <p14:creationId xmlns:p14="http://schemas.microsoft.com/office/powerpoint/2010/main" val="3762768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B084CD23-127B-41E1-B41E-808D04A69829}" type="datetimeFigureOut">
              <a:rPr lang="es-CO" smtClean="0"/>
              <a:t>29/10/2018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EFEE9BB-BBBB-43FD-AA74-2AF48F96F31A}" type="slidenum">
              <a:rPr lang="es-CO" smtClean="0"/>
              <a:t>‹Nº›</a:t>
            </a:fld>
            <a:endParaRPr lang="es-CO"/>
          </a:p>
        </p:txBody>
      </p:sp>
    </p:spTree>
    <p:extLst>
      <p:ext uri="{BB962C8B-B14F-4D97-AF65-F5344CB8AC3E}">
        <p14:creationId xmlns:p14="http://schemas.microsoft.com/office/powerpoint/2010/main" val="142528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B084CD23-127B-41E1-B41E-808D04A69829}" type="datetimeFigureOut">
              <a:rPr lang="es-CO" smtClean="0"/>
              <a:t>29/10/2018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EFEE9BB-BBBB-43FD-AA74-2AF48F96F31A}" type="slidenum">
              <a:rPr lang="es-CO" smtClean="0"/>
              <a:t>‹Nº›</a:t>
            </a:fld>
            <a:endParaRPr lang="es-CO"/>
          </a:p>
        </p:txBody>
      </p:sp>
    </p:spTree>
    <p:extLst>
      <p:ext uri="{BB962C8B-B14F-4D97-AF65-F5344CB8AC3E}">
        <p14:creationId xmlns:p14="http://schemas.microsoft.com/office/powerpoint/2010/main" val="1390451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B084CD23-127B-41E1-B41E-808D04A69829}" type="datetimeFigureOut">
              <a:rPr lang="es-CO" smtClean="0"/>
              <a:t>29/10/2018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EFEE9BB-BBBB-43FD-AA74-2AF48F96F31A}" type="slidenum">
              <a:rPr lang="es-CO" smtClean="0"/>
              <a:t>‹Nº›</a:t>
            </a:fld>
            <a:endParaRPr lang="es-CO"/>
          </a:p>
        </p:txBody>
      </p:sp>
    </p:spTree>
    <p:extLst>
      <p:ext uri="{BB962C8B-B14F-4D97-AF65-F5344CB8AC3E}">
        <p14:creationId xmlns:p14="http://schemas.microsoft.com/office/powerpoint/2010/main" val="979446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B084CD23-127B-41E1-B41E-808D04A69829}" type="datetimeFigureOut">
              <a:rPr lang="es-CO" smtClean="0"/>
              <a:t>29/10/2018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EFEE9BB-BBBB-43FD-AA74-2AF48F96F31A}" type="slidenum">
              <a:rPr lang="es-CO" smtClean="0"/>
              <a:t>‹Nº›</a:t>
            </a:fld>
            <a:endParaRPr lang="es-CO"/>
          </a:p>
        </p:txBody>
      </p:sp>
    </p:spTree>
    <p:extLst>
      <p:ext uri="{BB962C8B-B14F-4D97-AF65-F5344CB8AC3E}">
        <p14:creationId xmlns:p14="http://schemas.microsoft.com/office/powerpoint/2010/main" val="1405220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B084CD23-127B-41E1-B41E-808D04A69829}" type="datetimeFigureOut">
              <a:rPr lang="es-CO" smtClean="0"/>
              <a:t>29/10/2018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EFEE9BB-BBBB-43FD-AA74-2AF48F96F31A}" type="slidenum">
              <a:rPr lang="es-CO" smtClean="0"/>
              <a:t>‹Nº›</a:t>
            </a:fld>
            <a:endParaRPr lang="es-CO"/>
          </a:p>
        </p:txBody>
      </p:sp>
    </p:spTree>
    <p:extLst>
      <p:ext uri="{BB962C8B-B14F-4D97-AF65-F5344CB8AC3E}">
        <p14:creationId xmlns:p14="http://schemas.microsoft.com/office/powerpoint/2010/main" val="138697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084CD23-127B-41E1-B41E-808D04A69829}" type="datetimeFigureOut">
              <a:rPr lang="es-CO" smtClean="0"/>
              <a:t>29/10/2018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EFEE9BB-BBBB-43FD-AA74-2AF48F96F31A}" type="slidenum">
              <a:rPr lang="es-CO" smtClean="0"/>
              <a:t>‹Nº›</a:t>
            </a:fld>
            <a:endParaRPr lang="es-CO"/>
          </a:p>
        </p:txBody>
      </p:sp>
    </p:spTree>
    <p:extLst>
      <p:ext uri="{BB962C8B-B14F-4D97-AF65-F5344CB8AC3E}">
        <p14:creationId xmlns:p14="http://schemas.microsoft.com/office/powerpoint/2010/main" val="3267550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B084CD23-127B-41E1-B41E-808D04A69829}" type="datetimeFigureOut">
              <a:rPr lang="es-CO" smtClean="0"/>
              <a:t>29/10/2018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EFEE9BB-BBBB-43FD-AA74-2AF48F96F31A}" type="slidenum">
              <a:rPr lang="es-CO" smtClean="0"/>
              <a:t>‹Nº›</a:t>
            </a:fld>
            <a:endParaRPr lang="es-CO"/>
          </a:p>
        </p:txBody>
      </p:sp>
    </p:spTree>
    <p:extLst>
      <p:ext uri="{BB962C8B-B14F-4D97-AF65-F5344CB8AC3E}">
        <p14:creationId xmlns:p14="http://schemas.microsoft.com/office/powerpoint/2010/main" val="3800282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B084CD23-127B-41E1-B41E-808D04A69829}" type="datetimeFigureOut">
              <a:rPr lang="es-CO" smtClean="0"/>
              <a:t>29/10/2018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EFEE9BB-BBBB-43FD-AA74-2AF48F96F31A}" type="slidenum">
              <a:rPr lang="es-CO" smtClean="0"/>
              <a:t>‹Nº›</a:t>
            </a:fld>
            <a:endParaRPr lang="es-CO"/>
          </a:p>
        </p:txBody>
      </p:sp>
    </p:spTree>
    <p:extLst>
      <p:ext uri="{BB962C8B-B14F-4D97-AF65-F5344CB8AC3E}">
        <p14:creationId xmlns:p14="http://schemas.microsoft.com/office/powerpoint/2010/main" val="3690976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84CD23-127B-41E1-B41E-808D04A69829}" type="datetimeFigureOut">
              <a:rPr lang="es-CO" smtClean="0"/>
              <a:t>29/10/2018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FEE9BB-BBBB-43FD-AA74-2AF48F96F31A}" type="slidenum">
              <a:rPr lang="es-CO" smtClean="0"/>
              <a:t>‹Nº›</a:t>
            </a:fld>
            <a:endParaRPr lang="es-CO"/>
          </a:p>
        </p:txBody>
      </p:sp>
    </p:spTree>
    <p:extLst>
      <p:ext uri="{BB962C8B-B14F-4D97-AF65-F5344CB8AC3E}">
        <p14:creationId xmlns:p14="http://schemas.microsoft.com/office/powerpoint/2010/main" val="3132262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5" name="Rectángulo 4"/>
          <p:cNvSpPr/>
          <p:nvPr/>
        </p:nvSpPr>
        <p:spPr>
          <a:xfrm>
            <a:off x="198421" y="328456"/>
            <a:ext cx="6921472" cy="1450202"/>
          </a:xfrm>
          <a:prstGeom prst="rect">
            <a:avLst/>
          </a:prstGeom>
          <a:solidFill>
            <a:srgbClr val="CC0000"/>
          </a:solidFill>
          <a:ln>
            <a:solidFill>
              <a:srgbClr val="CC0000"/>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CuadroTexto 6"/>
          <p:cNvSpPr txBox="1"/>
          <p:nvPr/>
        </p:nvSpPr>
        <p:spPr>
          <a:xfrm>
            <a:off x="846490" y="453392"/>
            <a:ext cx="6089561" cy="1200329"/>
          </a:xfrm>
          <a:prstGeom prst="rect">
            <a:avLst/>
          </a:prstGeom>
          <a:noFill/>
        </p:spPr>
        <p:txBody>
          <a:bodyPr wrap="square" rtlCol="0">
            <a:spAutoFit/>
          </a:bodyPr>
          <a:lstStyle/>
          <a:p>
            <a:pPr algn="r"/>
            <a:r>
              <a:rPr lang="es-CO" sz="3600" b="1" dirty="0">
                <a:solidFill>
                  <a:schemeClr val="bg1"/>
                </a:solidFill>
              </a:rPr>
              <a:t>CATEGORIZACIÓN Y PREDICCIÓN DE GASTOS</a:t>
            </a:r>
          </a:p>
        </p:txBody>
      </p:sp>
      <p:sp>
        <p:nvSpPr>
          <p:cNvPr id="10" name="CuadroTexto 9"/>
          <p:cNvSpPr txBox="1"/>
          <p:nvPr/>
        </p:nvSpPr>
        <p:spPr>
          <a:xfrm>
            <a:off x="2689538" y="5492596"/>
            <a:ext cx="1534732" cy="664102"/>
          </a:xfrm>
          <a:prstGeom prst="rect">
            <a:avLst/>
          </a:prstGeom>
          <a:noFill/>
        </p:spPr>
        <p:txBody>
          <a:bodyPr wrap="square" rtlCol="0">
            <a:spAutoFit/>
          </a:bodyPr>
          <a:lstStyle/>
          <a:p>
            <a:endParaRPr lang="es-CO" dirty="0"/>
          </a:p>
        </p:txBody>
      </p:sp>
      <p:sp>
        <p:nvSpPr>
          <p:cNvPr id="8" name="Rectángulo 7">
            <a:extLst>
              <a:ext uri="{FF2B5EF4-FFF2-40B4-BE49-F238E27FC236}">
                <a16:creationId xmlns:a16="http://schemas.microsoft.com/office/drawing/2014/main" id="{703F845A-283E-40FF-A2E3-17D9DEC747F1}"/>
              </a:ext>
            </a:extLst>
          </p:cNvPr>
          <p:cNvSpPr/>
          <p:nvPr/>
        </p:nvSpPr>
        <p:spPr>
          <a:xfrm>
            <a:off x="6296966" y="4726061"/>
            <a:ext cx="5746812" cy="1908807"/>
          </a:xfrm>
          <a:prstGeom prst="rect">
            <a:avLst/>
          </a:prstGeom>
          <a:solidFill>
            <a:srgbClr val="CC0000"/>
          </a:solidFill>
          <a:ln>
            <a:solidFill>
              <a:srgbClr val="CC0000"/>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CuadroTexto 10">
            <a:extLst>
              <a:ext uri="{FF2B5EF4-FFF2-40B4-BE49-F238E27FC236}">
                <a16:creationId xmlns:a16="http://schemas.microsoft.com/office/drawing/2014/main" id="{7820444F-4B41-411D-8AE6-50409C939C01}"/>
              </a:ext>
            </a:extLst>
          </p:cNvPr>
          <p:cNvSpPr txBox="1"/>
          <p:nvPr/>
        </p:nvSpPr>
        <p:spPr>
          <a:xfrm>
            <a:off x="6374167" y="4803301"/>
            <a:ext cx="5669611" cy="1754326"/>
          </a:xfrm>
          <a:prstGeom prst="rect">
            <a:avLst/>
          </a:prstGeom>
          <a:noFill/>
        </p:spPr>
        <p:txBody>
          <a:bodyPr wrap="square" rtlCol="0">
            <a:spAutoFit/>
          </a:bodyPr>
          <a:lstStyle/>
          <a:p>
            <a:pPr algn="r"/>
            <a:r>
              <a:rPr lang="es-CO" sz="3600" b="1" dirty="0">
                <a:solidFill>
                  <a:schemeClr val="bg1"/>
                </a:solidFill>
              </a:rPr>
              <a:t>Nelson Rodriguez</a:t>
            </a:r>
          </a:p>
          <a:p>
            <a:pPr algn="r"/>
            <a:r>
              <a:rPr lang="es-CO" sz="3600" b="1" dirty="0">
                <a:solidFill>
                  <a:schemeClr val="bg1"/>
                </a:solidFill>
              </a:rPr>
              <a:t>Fredy Meyer</a:t>
            </a:r>
          </a:p>
          <a:p>
            <a:pPr algn="r"/>
            <a:r>
              <a:rPr lang="es-CO" sz="3600" b="1" dirty="0">
                <a:solidFill>
                  <a:schemeClr val="bg1"/>
                </a:solidFill>
              </a:rPr>
              <a:t>Oscar Ayala</a:t>
            </a:r>
          </a:p>
        </p:txBody>
      </p:sp>
    </p:spTree>
    <p:extLst>
      <p:ext uri="{BB962C8B-B14F-4D97-AF65-F5344CB8AC3E}">
        <p14:creationId xmlns:p14="http://schemas.microsoft.com/office/powerpoint/2010/main" val="2085678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802717" y="339766"/>
            <a:ext cx="3343275" cy="1077218"/>
          </a:xfrm>
          <a:prstGeom prst="rect">
            <a:avLst/>
          </a:prstGeom>
          <a:noFill/>
        </p:spPr>
        <p:txBody>
          <a:bodyPr wrap="square" rtlCol="0">
            <a:spAutoFit/>
          </a:bodyPr>
          <a:lstStyle/>
          <a:p>
            <a:pPr algn="ctr"/>
            <a:r>
              <a:rPr lang="es-CO" sz="3200" b="1" dirty="0"/>
              <a:t>COMPRENSIÓN DE LOS DATOS</a:t>
            </a:r>
          </a:p>
        </p:txBody>
      </p:sp>
      <p:sp>
        <p:nvSpPr>
          <p:cNvPr id="8" name="CuadroTexto 7">
            <a:extLst>
              <a:ext uri="{FF2B5EF4-FFF2-40B4-BE49-F238E27FC236}">
                <a16:creationId xmlns:a16="http://schemas.microsoft.com/office/drawing/2014/main" id="{B6E24064-87C4-4C68-9400-41EF07595300}"/>
              </a:ext>
            </a:extLst>
          </p:cNvPr>
          <p:cNvSpPr txBox="1"/>
          <p:nvPr/>
        </p:nvSpPr>
        <p:spPr>
          <a:xfrm>
            <a:off x="9480231" y="6461384"/>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12" name="CuadroTexto 11">
            <a:extLst>
              <a:ext uri="{FF2B5EF4-FFF2-40B4-BE49-F238E27FC236}">
                <a16:creationId xmlns:a16="http://schemas.microsoft.com/office/drawing/2014/main" id="{50B31DBA-F06D-4A1D-AB69-312ECE55AC0F}"/>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pic>
        <p:nvPicPr>
          <p:cNvPr id="2" name="Imagen 1">
            <a:extLst>
              <a:ext uri="{FF2B5EF4-FFF2-40B4-BE49-F238E27FC236}">
                <a16:creationId xmlns:a16="http://schemas.microsoft.com/office/drawing/2014/main" id="{3109BCB4-ADC1-480F-96AB-36362C963882}"/>
              </a:ext>
            </a:extLst>
          </p:cNvPr>
          <p:cNvPicPr>
            <a:picLocks noChangeAspect="1"/>
          </p:cNvPicPr>
          <p:nvPr/>
        </p:nvPicPr>
        <p:blipFill>
          <a:blip r:embed="rId2"/>
          <a:stretch>
            <a:fillRect/>
          </a:stretch>
        </p:blipFill>
        <p:spPr>
          <a:xfrm>
            <a:off x="5368413" y="171892"/>
            <a:ext cx="6334257" cy="6289492"/>
          </a:xfrm>
          <a:prstGeom prst="rect">
            <a:avLst/>
          </a:prstGeom>
        </p:spPr>
      </p:pic>
      <p:pic>
        <p:nvPicPr>
          <p:cNvPr id="4" name="Imagen 3">
            <a:extLst>
              <a:ext uri="{FF2B5EF4-FFF2-40B4-BE49-F238E27FC236}">
                <a16:creationId xmlns:a16="http://schemas.microsoft.com/office/drawing/2014/main" id="{EE038C96-796A-45F2-8CDD-7FB216A4E8E1}"/>
              </a:ext>
            </a:extLst>
          </p:cNvPr>
          <p:cNvPicPr>
            <a:picLocks noChangeAspect="1"/>
          </p:cNvPicPr>
          <p:nvPr/>
        </p:nvPicPr>
        <p:blipFill>
          <a:blip r:embed="rId3"/>
          <a:stretch>
            <a:fillRect/>
          </a:stretch>
        </p:blipFill>
        <p:spPr>
          <a:xfrm>
            <a:off x="37715" y="1780099"/>
            <a:ext cx="5381625" cy="1095375"/>
          </a:xfrm>
          <a:prstGeom prst="rect">
            <a:avLst/>
          </a:prstGeom>
        </p:spPr>
      </p:pic>
    </p:spTree>
    <p:extLst>
      <p:ext uri="{BB962C8B-B14F-4D97-AF65-F5344CB8AC3E}">
        <p14:creationId xmlns:p14="http://schemas.microsoft.com/office/powerpoint/2010/main" val="1361182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B6E24064-87C4-4C68-9400-41EF07595300}"/>
              </a:ext>
            </a:extLst>
          </p:cNvPr>
          <p:cNvSpPr txBox="1"/>
          <p:nvPr/>
        </p:nvSpPr>
        <p:spPr>
          <a:xfrm>
            <a:off x="9480231" y="6461384"/>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12" name="CuadroTexto 11">
            <a:extLst>
              <a:ext uri="{FF2B5EF4-FFF2-40B4-BE49-F238E27FC236}">
                <a16:creationId xmlns:a16="http://schemas.microsoft.com/office/drawing/2014/main" id="{50B31DBA-F06D-4A1D-AB69-312ECE55AC0F}"/>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pic>
        <p:nvPicPr>
          <p:cNvPr id="3" name="Imagen 2">
            <a:extLst>
              <a:ext uri="{FF2B5EF4-FFF2-40B4-BE49-F238E27FC236}">
                <a16:creationId xmlns:a16="http://schemas.microsoft.com/office/drawing/2014/main" id="{49315DA2-FBB8-4FDE-9833-119B73ED1FAE}"/>
              </a:ext>
            </a:extLst>
          </p:cNvPr>
          <p:cNvPicPr>
            <a:picLocks noChangeAspect="1"/>
          </p:cNvPicPr>
          <p:nvPr/>
        </p:nvPicPr>
        <p:blipFill>
          <a:blip r:embed="rId2"/>
          <a:stretch>
            <a:fillRect/>
          </a:stretch>
        </p:blipFill>
        <p:spPr>
          <a:xfrm>
            <a:off x="361709" y="169243"/>
            <a:ext cx="5262344" cy="2876180"/>
          </a:xfrm>
          <a:prstGeom prst="rect">
            <a:avLst/>
          </a:prstGeom>
        </p:spPr>
      </p:pic>
      <p:pic>
        <p:nvPicPr>
          <p:cNvPr id="5" name="Imagen 4">
            <a:extLst>
              <a:ext uri="{FF2B5EF4-FFF2-40B4-BE49-F238E27FC236}">
                <a16:creationId xmlns:a16="http://schemas.microsoft.com/office/drawing/2014/main" id="{565A3CF7-8D58-40DB-92FC-1FA3D2E0FA98}"/>
              </a:ext>
            </a:extLst>
          </p:cNvPr>
          <p:cNvPicPr>
            <a:picLocks noChangeAspect="1"/>
          </p:cNvPicPr>
          <p:nvPr/>
        </p:nvPicPr>
        <p:blipFill>
          <a:blip r:embed="rId3"/>
          <a:stretch>
            <a:fillRect/>
          </a:stretch>
        </p:blipFill>
        <p:spPr>
          <a:xfrm>
            <a:off x="6608717" y="349623"/>
            <a:ext cx="5083183" cy="2667144"/>
          </a:xfrm>
          <a:prstGeom prst="rect">
            <a:avLst/>
          </a:prstGeom>
        </p:spPr>
      </p:pic>
      <p:pic>
        <p:nvPicPr>
          <p:cNvPr id="7" name="Imagen 6">
            <a:extLst>
              <a:ext uri="{FF2B5EF4-FFF2-40B4-BE49-F238E27FC236}">
                <a16:creationId xmlns:a16="http://schemas.microsoft.com/office/drawing/2014/main" id="{6C22670B-F310-4A35-B7FD-498588A2E124}"/>
              </a:ext>
            </a:extLst>
          </p:cNvPr>
          <p:cNvPicPr>
            <a:picLocks noChangeAspect="1"/>
          </p:cNvPicPr>
          <p:nvPr/>
        </p:nvPicPr>
        <p:blipFill>
          <a:blip r:embed="rId4"/>
          <a:stretch>
            <a:fillRect/>
          </a:stretch>
        </p:blipFill>
        <p:spPr>
          <a:xfrm>
            <a:off x="361709" y="3273280"/>
            <a:ext cx="5262344" cy="2806584"/>
          </a:xfrm>
          <a:prstGeom prst="rect">
            <a:avLst/>
          </a:prstGeom>
        </p:spPr>
      </p:pic>
      <p:pic>
        <p:nvPicPr>
          <p:cNvPr id="9" name="Imagen 8">
            <a:extLst>
              <a:ext uri="{FF2B5EF4-FFF2-40B4-BE49-F238E27FC236}">
                <a16:creationId xmlns:a16="http://schemas.microsoft.com/office/drawing/2014/main" id="{CBED39CD-828B-48BF-8BA1-0A92283811B1}"/>
              </a:ext>
            </a:extLst>
          </p:cNvPr>
          <p:cNvPicPr>
            <a:picLocks noChangeAspect="1"/>
          </p:cNvPicPr>
          <p:nvPr/>
        </p:nvPicPr>
        <p:blipFill>
          <a:blip r:embed="rId5"/>
          <a:stretch>
            <a:fillRect/>
          </a:stretch>
        </p:blipFill>
        <p:spPr>
          <a:xfrm>
            <a:off x="6608717" y="3362321"/>
            <a:ext cx="5164718" cy="2717543"/>
          </a:xfrm>
          <a:prstGeom prst="rect">
            <a:avLst/>
          </a:prstGeom>
        </p:spPr>
      </p:pic>
    </p:spTree>
    <p:extLst>
      <p:ext uri="{BB962C8B-B14F-4D97-AF65-F5344CB8AC3E}">
        <p14:creationId xmlns:p14="http://schemas.microsoft.com/office/powerpoint/2010/main" val="3702429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2749250" y="288924"/>
            <a:ext cx="6264307" cy="584775"/>
          </a:xfrm>
          <a:prstGeom prst="rect">
            <a:avLst/>
          </a:prstGeom>
          <a:noFill/>
        </p:spPr>
        <p:txBody>
          <a:bodyPr wrap="square" rtlCol="0">
            <a:spAutoFit/>
          </a:bodyPr>
          <a:lstStyle/>
          <a:p>
            <a:pPr algn="ctr"/>
            <a:r>
              <a:rPr lang="es-CO" sz="3200" b="1" dirty="0"/>
              <a:t>COMPRENSIÓN DE LOS DATOS</a:t>
            </a:r>
          </a:p>
        </p:txBody>
      </p:sp>
      <p:pic>
        <p:nvPicPr>
          <p:cNvPr id="2" name="Imagen 1">
            <a:extLst>
              <a:ext uri="{FF2B5EF4-FFF2-40B4-BE49-F238E27FC236}">
                <a16:creationId xmlns:a16="http://schemas.microsoft.com/office/drawing/2014/main" id="{8A027E0A-14CC-4CF1-83DC-16F081E58FB8}"/>
              </a:ext>
            </a:extLst>
          </p:cNvPr>
          <p:cNvPicPr>
            <a:picLocks noChangeAspect="1"/>
          </p:cNvPicPr>
          <p:nvPr/>
        </p:nvPicPr>
        <p:blipFill>
          <a:blip r:embed="rId2"/>
          <a:stretch>
            <a:fillRect/>
          </a:stretch>
        </p:blipFill>
        <p:spPr>
          <a:xfrm>
            <a:off x="1018885" y="1131310"/>
            <a:ext cx="10388023" cy="5145378"/>
          </a:xfrm>
          <a:prstGeom prst="rect">
            <a:avLst/>
          </a:prstGeom>
        </p:spPr>
      </p:pic>
    </p:spTree>
    <p:extLst>
      <p:ext uri="{BB962C8B-B14F-4D97-AF65-F5344CB8AC3E}">
        <p14:creationId xmlns:p14="http://schemas.microsoft.com/office/powerpoint/2010/main" val="4224936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6E811B9-B811-479B-880B-82BD6E0A4EAC}"/>
              </a:ext>
            </a:extLst>
          </p:cNvPr>
          <p:cNvSpPr txBox="1"/>
          <p:nvPr/>
        </p:nvSpPr>
        <p:spPr>
          <a:xfrm>
            <a:off x="2749250" y="288924"/>
            <a:ext cx="6264307" cy="584775"/>
          </a:xfrm>
          <a:prstGeom prst="rect">
            <a:avLst/>
          </a:prstGeom>
          <a:noFill/>
        </p:spPr>
        <p:txBody>
          <a:bodyPr wrap="square" rtlCol="0">
            <a:spAutoFit/>
          </a:bodyPr>
          <a:lstStyle/>
          <a:p>
            <a:pPr algn="ctr"/>
            <a:r>
              <a:rPr lang="es-CO" sz="3200" b="1" dirty="0"/>
              <a:t>COMPRENSIÓN DE LOS DATOS</a:t>
            </a:r>
          </a:p>
        </p:txBody>
      </p:sp>
      <p:pic>
        <p:nvPicPr>
          <p:cNvPr id="7" name="Imagen 6">
            <a:extLst>
              <a:ext uri="{FF2B5EF4-FFF2-40B4-BE49-F238E27FC236}">
                <a16:creationId xmlns:a16="http://schemas.microsoft.com/office/drawing/2014/main" id="{F275621F-435A-4FF7-81BD-29F2A48D3BA2}"/>
              </a:ext>
            </a:extLst>
          </p:cNvPr>
          <p:cNvPicPr>
            <a:picLocks noChangeAspect="1"/>
          </p:cNvPicPr>
          <p:nvPr/>
        </p:nvPicPr>
        <p:blipFill rotWithShape="1">
          <a:blip r:embed="rId2">
            <a:extLst>
              <a:ext uri="{28A0092B-C50C-407E-A947-70E740481C1C}">
                <a14:useLocalDpi xmlns:a14="http://schemas.microsoft.com/office/drawing/2010/main" val="0"/>
              </a:ext>
            </a:extLst>
          </a:blip>
          <a:srcRect l="30000" t="18938" r="50000" b="15942"/>
          <a:stretch/>
        </p:blipFill>
        <p:spPr>
          <a:xfrm>
            <a:off x="2896759" y="1033669"/>
            <a:ext cx="5969288" cy="5416137"/>
          </a:xfrm>
          <a:prstGeom prst="rect">
            <a:avLst/>
          </a:prstGeom>
        </p:spPr>
      </p:pic>
    </p:spTree>
    <p:extLst>
      <p:ext uri="{BB962C8B-B14F-4D97-AF65-F5344CB8AC3E}">
        <p14:creationId xmlns:p14="http://schemas.microsoft.com/office/powerpoint/2010/main" val="4143587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5927692" y="721385"/>
            <a:ext cx="6264307" cy="584775"/>
          </a:xfrm>
          <a:prstGeom prst="rect">
            <a:avLst/>
          </a:prstGeom>
          <a:noFill/>
        </p:spPr>
        <p:txBody>
          <a:bodyPr wrap="square" rtlCol="0">
            <a:spAutoFit/>
          </a:bodyPr>
          <a:lstStyle/>
          <a:p>
            <a:pPr algn="ctr"/>
            <a:r>
              <a:rPr lang="es-CO" sz="3200" b="1" dirty="0"/>
              <a:t>COMPRENSIÓN DE LOS DATOS</a:t>
            </a:r>
          </a:p>
        </p:txBody>
      </p:sp>
      <p:pic>
        <p:nvPicPr>
          <p:cNvPr id="3" name="Imagen 2">
            <a:extLst>
              <a:ext uri="{FF2B5EF4-FFF2-40B4-BE49-F238E27FC236}">
                <a16:creationId xmlns:a16="http://schemas.microsoft.com/office/drawing/2014/main" id="{96EB2DCD-676B-4823-BD79-23A02D35D27D}"/>
              </a:ext>
            </a:extLst>
          </p:cNvPr>
          <p:cNvPicPr>
            <a:picLocks noChangeAspect="1"/>
          </p:cNvPicPr>
          <p:nvPr/>
        </p:nvPicPr>
        <p:blipFill>
          <a:blip r:embed="rId2"/>
          <a:stretch>
            <a:fillRect/>
          </a:stretch>
        </p:blipFill>
        <p:spPr>
          <a:xfrm>
            <a:off x="6011846" y="2885944"/>
            <a:ext cx="6096000" cy="3595804"/>
          </a:xfrm>
          <a:prstGeom prst="rect">
            <a:avLst/>
          </a:prstGeom>
        </p:spPr>
      </p:pic>
      <p:pic>
        <p:nvPicPr>
          <p:cNvPr id="4" name="Imagen 3">
            <a:extLst>
              <a:ext uri="{FF2B5EF4-FFF2-40B4-BE49-F238E27FC236}">
                <a16:creationId xmlns:a16="http://schemas.microsoft.com/office/drawing/2014/main" id="{7A148EBF-59BF-4635-A8DB-204BD8389713}"/>
              </a:ext>
            </a:extLst>
          </p:cNvPr>
          <p:cNvPicPr>
            <a:picLocks noChangeAspect="1"/>
          </p:cNvPicPr>
          <p:nvPr/>
        </p:nvPicPr>
        <p:blipFill>
          <a:blip r:embed="rId3"/>
          <a:stretch>
            <a:fillRect/>
          </a:stretch>
        </p:blipFill>
        <p:spPr>
          <a:xfrm>
            <a:off x="123825" y="311151"/>
            <a:ext cx="5972175" cy="6257925"/>
          </a:xfrm>
          <a:prstGeom prst="rect">
            <a:avLst/>
          </a:prstGeom>
        </p:spPr>
      </p:pic>
    </p:spTree>
    <p:extLst>
      <p:ext uri="{BB962C8B-B14F-4D97-AF65-F5344CB8AC3E}">
        <p14:creationId xmlns:p14="http://schemas.microsoft.com/office/powerpoint/2010/main" val="3986702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5 Grupo"/>
          <p:cNvGrpSpPr/>
          <p:nvPr/>
        </p:nvGrpSpPr>
        <p:grpSpPr>
          <a:xfrm>
            <a:off x="0" y="-384515"/>
            <a:ext cx="12192000" cy="4736401"/>
            <a:chOff x="0" y="542925"/>
            <a:chExt cx="9144000" cy="3776949"/>
          </a:xfrm>
        </p:grpSpPr>
        <p:sp>
          <p:nvSpPr>
            <p:cNvPr id="152"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153"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154"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158"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15867" y="-51129"/>
            <a:ext cx="12207866" cy="479663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3032585" y="516820"/>
            <a:ext cx="6264307" cy="1077218"/>
          </a:xfrm>
          <a:prstGeom prst="rect">
            <a:avLst/>
          </a:prstGeom>
          <a:noFill/>
        </p:spPr>
        <p:txBody>
          <a:bodyPr wrap="square" rtlCol="0">
            <a:spAutoFit/>
          </a:bodyPr>
          <a:lstStyle/>
          <a:p>
            <a:pPr algn="ctr"/>
            <a:r>
              <a:rPr lang="es-CO" sz="3200" b="1" dirty="0">
                <a:solidFill>
                  <a:schemeClr val="bg1">
                    <a:lumMod val="95000"/>
                  </a:schemeClr>
                </a:solidFill>
              </a:rPr>
              <a:t>APLICACIÓN DE LA METODOLOGIA CHRISP </a:t>
            </a:r>
          </a:p>
        </p:txBody>
      </p:sp>
      <p:sp>
        <p:nvSpPr>
          <p:cNvPr id="5" name="Chevron 52"/>
          <p:cNvSpPr/>
          <p:nvPr/>
        </p:nvSpPr>
        <p:spPr>
          <a:xfrm>
            <a:off x="605306" y="2153266"/>
            <a:ext cx="11165983" cy="3154987"/>
          </a:xfrm>
          <a:prstGeom prst="chevron">
            <a:avLst/>
          </a:prstGeom>
          <a:solidFill>
            <a:srgbClr val="D1863B"/>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0" tIns="45715" rIns="0" bIns="45715" rtlCol="0" anchor="ctr"/>
          <a:lstStyle/>
          <a:p>
            <a:pPr algn="ctr"/>
            <a:endParaRPr lang="es-MX" sz="900" dirty="0">
              <a:solidFill>
                <a:schemeClr val="tx1"/>
              </a:solidFill>
            </a:endParaRPr>
          </a:p>
        </p:txBody>
      </p:sp>
      <p:sp>
        <p:nvSpPr>
          <p:cNvPr id="69" name="124 Rectángulo"/>
          <p:cNvSpPr/>
          <p:nvPr/>
        </p:nvSpPr>
        <p:spPr>
          <a:xfrm>
            <a:off x="2155887" y="4786865"/>
            <a:ext cx="5688632" cy="86409"/>
          </a:xfrm>
          <a:prstGeom prst="rect">
            <a:avLst/>
          </a:prstGeom>
          <a:scene3d>
            <a:camera prst="orthographicFront"/>
            <a:lightRig rig="threePt" dir="t">
              <a:rot lat="0" lon="0" rev="7500000"/>
            </a:lightRig>
          </a:scene3d>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1000" kern="1200" dirty="0"/>
          </a:p>
        </p:txBody>
      </p:sp>
      <p:grpSp>
        <p:nvGrpSpPr>
          <p:cNvPr id="95" name="20 Grupo"/>
          <p:cNvGrpSpPr/>
          <p:nvPr/>
        </p:nvGrpSpPr>
        <p:grpSpPr>
          <a:xfrm>
            <a:off x="796414" y="2639989"/>
            <a:ext cx="1600681" cy="2001985"/>
            <a:chOff x="0" y="75009"/>
            <a:chExt cx="1012729" cy="600079"/>
          </a:xfrm>
          <a:scene3d>
            <a:camera prst="orthographicFront"/>
            <a:lightRig rig="threePt" dir="t">
              <a:rot lat="0" lon="0" rev="7500000"/>
            </a:lightRig>
          </a:scene3d>
        </p:grpSpPr>
        <p:sp>
          <p:nvSpPr>
            <p:cNvPr id="9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9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98" name="23 Grupo"/>
          <p:cNvGrpSpPr/>
          <p:nvPr/>
        </p:nvGrpSpPr>
        <p:grpSpPr>
          <a:xfrm>
            <a:off x="934466" y="2773172"/>
            <a:ext cx="1359937" cy="1779407"/>
            <a:chOff x="3259199" y="162857"/>
            <a:chExt cx="810183" cy="303384"/>
          </a:xfrm>
          <a:scene3d>
            <a:camera prst="orthographicFront"/>
            <a:lightRig rig="threePt" dir="t">
              <a:rot lat="0" lon="0" rev="7500000"/>
            </a:lightRig>
          </a:scene3d>
        </p:grpSpPr>
        <p:sp>
          <p:nvSpPr>
            <p:cNvPr id="99"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0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Compresión del negocio</a:t>
              </a:r>
              <a:endParaRPr lang="es-MX" sz="2000" b="1" kern="1200" dirty="0"/>
            </a:p>
          </p:txBody>
        </p:sp>
      </p:grpSp>
      <p:grpSp>
        <p:nvGrpSpPr>
          <p:cNvPr id="119" name="20 Grupo"/>
          <p:cNvGrpSpPr/>
          <p:nvPr/>
        </p:nvGrpSpPr>
        <p:grpSpPr>
          <a:xfrm>
            <a:off x="2579682" y="2639989"/>
            <a:ext cx="1600681" cy="2001985"/>
            <a:chOff x="0" y="75009"/>
            <a:chExt cx="1012729" cy="600079"/>
          </a:xfrm>
          <a:scene3d>
            <a:camera prst="orthographicFront"/>
            <a:lightRig rig="threePt" dir="t">
              <a:rot lat="0" lon="0" rev="7500000"/>
            </a:lightRig>
          </a:scene3d>
        </p:grpSpPr>
        <p:sp>
          <p:nvSpPr>
            <p:cNvPr id="120"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1"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2" name="23 Grupo"/>
          <p:cNvGrpSpPr/>
          <p:nvPr/>
        </p:nvGrpSpPr>
        <p:grpSpPr>
          <a:xfrm>
            <a:off x="2717734" y="2773172"/>
            <a:ext cx="1359937" cy="1779407"/>
            <a:chOff x="3259199" y="162857"/>
            <a:chExt cx="810183" cy="303384"/>
          </a:xfrm>
          <a:scene3d>
            <a:camera prst="orthographicFront"/>
            <a:lightRig rig="threePt" dir="t">
              <a:rot lat="0" lon="0" rev="7500000"/>
            </a:lightRig>
          </a:scene3d>
        </p:grpSpPr>
        <p:sp>
          <p:nvSpPr>
            <p:cNvPr id="123"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24"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Compresión de datos</a:t>
              </a:r>
              <a:endParaRPr lang="es-MX" sz="2000" b="1" kern="1200" dirty="0"/>
            </a:p>
          </p:txBody>
        </p:sp>
      </p:grpSp>
      <p:grpSp>
        <p:nvGrpSpPr>
          <p:cNvPr id="125" name="20 Grupo"/>
          <p:cNvGrpSpPr/>
          <p:nvPr/>
        </p:nvGrpSpPr>
        <p:grpSpPr>
          <a:xfrm>
            <a:off x="4357237" y="2639989"/>
            <a:ext cx="1600681" cy="2001985"/>
            <a:chOff x="0" y="75009"/>
            <a:chExt cx="1012729" cy="600079"/>
          </a:xfrm>
          <a:scene3d>
            <a:camera prst="orthographicFront"/>
            <a:lightRig rig="threePt" dir="t">
              <a:rot lat="0" lon="0" rev="7500000"/>
            </a:lightRig>
          </a:scene3d>
        </p:grpSpPr>
        <p:sp>
          <p:nvSpPr>
            <p:cNvPr id="12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8" name="23 Grupo"/>
          <p:cNvGrpSpPr/>
          <p:nvPr/>
        </p:nvGrpSpPr>
        <p:grpSpPr>
          <a:xfrm>
            <a:off x="4495289" y="2773172"/>
            <a:ext cx="1359937" cy="1779407"/>
            <a:chOff x="3259199" y="162857"/>
            <a:chExt cx="810183" cy="303384"/>
          </a:xfrm>
          <a:scene3d>
            <a:camera prst="orthographicFront"/>
            <a:lightRig rig="threePt" dir="t">
              <a:rot lat="0" lon="0" rev="7500000"/>
            </a:lightRig>
          </a:scene3d>
        </p:grpSpPr>
        <p:sp>
          <p:nvSpPr>
            <p:cNvPr id="129" name="24 Rectángulo redondeado"/>
            <p:cNvSpPr/>
            <p:nvPr/>
          </p:nvSpPr>
          <p:spPr>
            <a:xfrm>
              <a:off x="3259199" y="162857"/>
              <a:ext cx="810183" cy="303384"/>
            </a:xfrm>
            <a:prstGeom prst="roundRect">
              <a:avLst>
                <a:gd name="adj" fmla="val 10000"/>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solidFill>
                    <a:srgbClr val="FF0000"/>
                  </a:solidFill>
                </a:rPr>
                <a:t>Preparación de datos</a:t>
              </a:r>
              <a:endParaRPr lang="es-MX" sz="2000" b="1" kern="1200" dirty="0">
                <a:solidFill>
                  <a:srgbClr val="FF0000"/>
                </a:solidFill>
              </a:endParaRPr>
            </a:p>
          </p:txBody>
        </p:sp>
      </p:grpSp>
      <p:grpSp>
        <p:nvGrpSpPr>
          <p:cNvPr id="131" name="20 Grupo"/>
          <p:cNvGrpSpPr/>
          <p:nvPr/>
        </p:nvGrpSpPr>
        <p:grpSpPr>
          <a:xfrm>
            <a:off x="6164739" y="2639989"/>
            <a:ext cx="1679780" cy="2001985"/>
            <a:chOff x="0" y="75009"/>
            <a:chExt cx="1012729" cy="600079"/>
          </a:xfrm>
          <a:scene3d>
            <a:camera prst="orthographicFront"/>
            <a:lightRig rig="threePt" dir="t">
              <a:rot lat="0" lon="0" rev="7500000"/>
            </a:lightRig>
          </a:scene3d>
        </p:grpSpPr>
        <p:sp>
          <p:nvSpPr>
            <p:cNvPr id="132"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3"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34" name="23 Grupo"/>
          <p:cNvGrpSpPr/>
          <p:nvPr/>
        </p:nvGrpSpPr>
        <p:grpSpPr>
          <a:xfrm>
            <a:off x="6280346" y="2773172"/>
            <a:ext cx="1564172" cy="1779407"/>
            <a:chOff x="3245827" y="162857"/>
            <a:chExt cx="931856" cy="303384"/>
          </a:xfrm>
          <a:scene3d>
            <a:camera prst="orthographicFront"/>
            <a:lightRig rig="threePt" dir="t">
              <a:rot lat="0" lon="0" rev="7500000"/>
            </a:lightRig>
          </a:scene3d>
        </p:grpSpPr>
        <p:sp>
          <p:nvSpPr>
            <p:cNvPr id="135" name="24 Rectángulo redondeado"/>
            <p:cNvSpPr/>
            <p:nvPr/>
          </p:nvSpPr>
          <p:spPr>
            <a:xfrm>
              <a:off x="3259199" y="162857"/>
              <a:ext cx="880222"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6" name="25 Rectángulo"/>
            <p:cNvSpPr/>
            <p:nvPr/>
          </p:nvSpPr>
          <p:spPr>
            <a:xfrm>
              <a:off x="3245827" y="167434"/>
              <a:ext cx="931856"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b="1" dirty="0"/>
                <a:t>Modelamiento</a:t>
              </a:r>
              <a:endParaRPr lang="es-MX" b="1" kern="1200" dirty="0"/>
            </a:p>
          </p:txBody>
        </p:sp>
      </p:grpSp>
      <p:grpSp>
        <p:nvGrpSpPr>
          <p:cNvPr id="137" name="20 Grupo"/>
          <p:cNvGrpSpPr/>
          <p:nvPr/>
        </p:nvGrpSpPr>
        <p:grpSpPr>
          <a:xfrm>
            <a:off x="7979926" y="2639989"/>
            <a:ext cx="1600681" cy="2001985"/>
            <a:chOff x="0" y="75009"/>
            <a:chExt cx="1012729" cy="600079"/>
          </a:xfrm>
          <a:scene3d>
            <a:camera prst="orthographicFront"/>
            <a:lightRig rig="threePt" dir="t">
              <a:rot lat="0" lon="0" rev="7500000"/>
            </a:lightRig>
          </a:scene3d>
        </p:grpSpPr>
        <p:sp>
          <p:nvSpPr>
            <p:cNvPr id="138"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9"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0" name="23 Grupo"/>
          <p:cNvGrpSpPr/>
          <p:nvPr/>
        </p:nvGrpSpPr>
        <p:grpSpPr>
          <a:xfrm>
            <a:off x="8117978" y="2773172"/>
            <a:ext cx="1359937" cy="1779407"/>
            <a:chOff x="3259199" y="162857"/>
            <a:chExt cx="810183" cy="303384"/>
          </a:xfrm>
          <a:scene3d>
            <a:camera prst="orthographicFront"/>
            <a:lightRig rig="threePt" dir="t">
              <a:rot lat="0" lon="0" rev="7500000"/>
            </a:lightRig>
          </a:scene3d>
        </p:grpSpPr>
        <p:sp>
          <p:nvSpPr>
            <p:cNvPr id="141"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2"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Evaluación</a:t>
              </a:r>
              <a:endParaRPr lang="es-MX" sz="2000" b="1" kern="1200" dirty="0"/>
            </a:p>
          </p:txBody>
        </p:sp>
      </p:grpSp>
      <p:grpSp>
        <p:nvGrpSpPr>
          <p:cNvPr id="143" name="20 Grupo"/>
          <p:cNvGrpSpPr/>
          <p:nvPr/>
        </p:nvGrpSpPr>
        <p:grpSpPr>
          <a:xfrm>
            <a:off x="9780239" y="2639989"/>
            <a:ext cx="1600681" cy="2001985"/>
            <a:chOff x="0" y="75009"/>
            <a:chExt cx="1012729" cy="600079"/>
          </a:xfrm>
          <a:scene3d>
            <a:camera prst="orthographicFront"/>
            <a:lightRig rig="threePt" dir="t">
              <a:rot lat="0" lon="0" rev="7500000"/>
            </a:lightRig>
          </a:scene3d>
        </p:grpSpPr>
        <p:sp>
          <p:nvSpPr>
            <p:cNvPr id="144"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45"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6" name="23 Grupo"/>
          <p:cNvGrpSpPr/>
          <p:nvPr/>
        </p:nvGrpSpPr>
        <p:grpSpPr>
          <a:xfrm>
            <a:off x="9918291" y="2773172"/>
            <a:ext cx="1359937" cy="1779407"/>
            <a:chOff x="3259199" y="162857"/>
            <a:chExt cx="810183" cy="303384"/>
          </a:xfrm>
          <a:scene3d>
            <a:camera prst="orthographicFront"/>
            <a:lightRig rig="threePt" dir="t">
              <a:rot lat="0" lon="0" rev="7500000"/>
            </a:lightRig>
          </a:scene3d>
        </p:grpSpPr>
        <p:sp>
          <p:nvSpPr>
            <p:cNvPr id="147"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8"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Despliegue</a:t>
              </a:r>
            </a:p>
          </p:txBody>
        </p:sp>
      </p:grpSp>
      <p:sp>
        <p:nvSpPr>
          <p:cNvPr id="149" name="123 Rectángulo redondeado"/>
          <p:cNvSpPr/>
          <p:nvPr/>
        </p:nvSpPr>
        <p:spPr>
          <a:xfrm>
            <a:off x="2874187" y="4884588"/>
            <a:ext cx="5688632" cy="288032"/>
          </a:xfrm>
          <a:prstGeom prst="roundRect">
            <a:avLst>
              <a:gd name="adj" fmla="val 10000"/>
            </a:avLst>
          </a:prstGeom>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txBody>
          <a:bodyPr/>
          <a:lstStyle/>
          <a:p>
            <a:pPr algn="ctr"/>
            <a:r>
              <a:rPr lang="es-CO" sz="1600" b="1" dirty="0"/>
              <a:t>Fases metodología CRISP-DM</a:t>
            </a:r>
            <a:endParaRPr lang="es-ES" sz="1600" b="1" dirty="0"/>
          </a:p>
        </p:txBody>
      </p:sp>
      <p:sp>
        <p:nvSpPr>
          <p:cNvPr id="150" name="82 CuadroTexto"/>
          <p:cNvSpPr txBox="1"/>
          <p:nvPr/>
        </p:nvSpPr>
        <p:spPr>
          <a:xfrm>
            <a:off x="2584223" y="5704578"/>
            <a:ext cx="7349433" cy="646331"/>
          </a:xfrm>
          <a:prstGeom prst="rect">
            <a:avLst/>
          </a:prstGeom>
          <a:noFill/>
        </p:spPr>
        <p:txBody>
          <a:bodyPr wrap="square" rtlCol="0">
            <a:spAutoFit/>
          </a:bodyPr>
          <a:lstStyle/>
          <a:p>
            <a:r>
              <a:rPr lang="es-CO" dirty="0">
                <a:latin typeface="Trebuchet MS" pitchFamily="34" charset="0"/>
              </a:rPr>
              <a:t>La metodología aplicada para el desarrollo de este proyecto es la metodología CRISP-DM, para soluciones de minería de datos.</a:t>
            </a:r>
            <a:endParaRPr lang="es-ES" dirty="0">
              <a:latin typeface="Trebuchet MS" pitchFamily="34" charset="0"/>
            </a:endParaRPr>
          </a:p>
        </p:txBody>
      </p:sp>
      <p:sp>
        <p:nvSpPr>
          <p:cNvPr id="53" name="CuadroTexto 52">
            <a:extLst>
              <a:ext uri="{FF2B5EF4-FFF2-40B4-BE49-F238E27FC236}">
                <a16:creationId xmlns:a16="http://schemas.microsoft.com/office/drawing/2014/main" id="{BCF93DD3-D6E1-49C4-A1B7-A3D590BB7C5B}"/>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55" name="CuadroTexto 54">
            <a:extLst>
              <a:ext uri="{FF2B5EF4-FFF2-40B4-BE49-F238E27FC236}">
                <a16:creationId xmlns:a16="http://schemas.microsoft.com/office/drawing/2014/main" id="{3F3509C5-4BC6-43D4-9744-5B4BE5B002B4}"/>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1718411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4 Grupo"/>
          <p:cNvGrpSpPr/>
          <p:nvPr/>
        </p:nvGrpSpPr>
        <p:grpSpPr>
          <a:xfrm>
            <a:off x="0" y="270456"/>
            <a:ext cx="12192000" cy="6727924"/>
            <a:chOff x="0" y="542925"/>
            <a:chExt cx="9144000" cy="3776949"/>
          </a:xfrm>
        </p:grpSpPr>
        <p:sp>
          <p:nvSpPr>
            <p:cNvPr id="25"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26"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27"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6" name="Imagen 5"/>
          <p:cNvPicPr>
            <a:picLocks noChangeAspect="1"/>
          </p:cNvPicPr>
          <p:nvPr/>
        </p:nvPicPr>
        <p:blipFill>
          <a:blip r:embed="rId3"/>
          <a:stretch>
            <a:fillRect/>
          </a:stretch>
        </p:blipFill>
        <p:spPr>
          <a:xfrm>
            <a:off x="6315" y="733554"/>
            <a:ext cx="12179368" cy="5450490"/>
          </a:xfrm>
          <a:prstGeom prst="rect">
            <a:avLst/>
          </a:prstGeom>
        </p:spPr>
      </p:pic>
      <p:sp>
        <p:nvSpPr>
          <p:cNvPr id="8" name="CuadroTexto 7"/>
          <p:cNvSpPr txBox="1"/>
          <p:nvPr/>
        </p:nvSpPr>
        <p:spPr>
          <a:xfrm>
            <a:off x="-168308" y="61628"/>
            <a:ext cx="6264307" cy="584775"/>
          </a:xfrm>
          <a:prstGeom prst="rect">
            <a:avLst/>
          </a:prstGeom>
          <a:noFill/>
        </p:spPr>
        <p:txBody>
          <a:bodyPr wrap="square" rtlCol="0">
            <a:spAutoFit/>
          </a:bodyPr>
          <a:lstStyle/>
          <a:p>
            <a:pPr algn="ctr"/>
            <a:r>
              <a:rPr lang="es-CO" sz="3200" b="1" dirty="0"/>
              <a:t>PREPARACIÓN DE LOS DATOS</a:t>
            </a:r>
          </a:p>
        </p:txBody>
      </p:sp>
      <p:sp>
        <p:nvSpPr>
          <p:cNvPr id="9" name="Rectángulo 8"/>
          <p:cNvSpPr/>
          <p:nvPr/>
        </p:nvSpPr>
        <p:spPr>
          <a:xfrm>
            <a:off x="8711646" y="229029"/>
            <a:ext cx="3185079" cy="400110"/>
          </a:xfrm>
          <a:prstGeom prst="rect">
            <a:avLst/>
          </a:prstGeom>
        </p:spPr>
        <p:txBody>
          <a:bodyPr wrap="square">
            <a:spAutoFit/>
          </a:bodyPr>
          <a:lstStyle/>
          <a:p>
            <a:pPr lvl="1"/>
            <a:r>
              <a:rPr lang="es-CO" sz="2000" b="1" dirty="0">
                <a:solidFill>
                  <a:srgbClr val="00B0F0"/>
                </a:solidFill>
              </a:rPr>
              <a:t>SELECCIÓN DE DATOS</a:t>
            </a:r>
            <a:endParaRPr lang="es-CO" sz="2000" dirty="0">
              <a:solidFill>
                <a:srgbClr val="00B0F0"/>
              </a:solidFill>
            </a:endParaRPr>
          </a:p>
        </p:txBody>
      </p:sp>
      <p:sp>
        <p:nvSpPr>
          <p:cNvPr id="17" name="CuadroTexto 16">
            <a:extLst>
              <a:ext uri="{FF2B5EF4-FFF2-40B4-BE49-F238E27FC236}">
                <a16:creationId xmlns:a16="http://schemas.microsoft.com/office/drawing/2014/main" id="{374D4FEE-F9A3-4ECB-92F0-5803A5F2EC9E}"/>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20" name="CuadroTexto 19">
            <a:extLst>
              <a:ext uri="{FF2B5EF4-FFF2-40B4-BE49-F238E27FC236}">
                <a16:creationId xmlns:a16="http://schemas.microsoft.com/office/drawing/2014/main" id="{18F32D41-B364-4696-86E9-6538E0E1AB0C}"/>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pic>
        <p:nvPicPr>
          <p:cNvPr id="4" name="Imagen 3">
            <a:extLst>
              <a:ext uri="{FF2B5EF4-FFF2-40B4-BE49-F238E27FC236}">
                <a16:creationId xmlns:a16="http://schemas.microsoft.com/office/drawing/2014/main" id="{EFDBF0D2-B988-4EDE-AA84-D1C60D440DDA}"/>
              </a:ext>
            </a:extLst>
          </p:cNvPr>
          <p:cNvPicPr>
            <a:picLocks noChangeAspect="1"/>
          </p:cNvPicPr>
          <p:nvPr/>
        </p:nvPicPr>
        <p:blipFill>
          <a:blip r:embed="rId4"/>
          <a:stretch>
            <a:fillRect/>
          </a:stretch>
        </p:blipFill>
        <p:spPr>
          <a:xfrm>
            <a:off x="76199" y="813929"/>
            <a:ext cx="12039600" cy="2257425"/>
          </a:xfrm>
          <a:prstGeom prst="rect">
            <a:avLst/>
          </a:prstGeom>
        </p:spPr>
      </p:pic>
      <p:pic>
        <p:nvPicPr>
          <p:cNvPr id="10" name="Imagen 9">
            <a:extLst>
              <a:ext uri="{FF2B5EF4-FFF2-40B4-BE49-F238E27FC236}">
                <a16:creationId xmlns:a16="http://schemas.microsoft.com/office/drawing/2014/main" id="{37C461B8-DC71-494B-8D5F-2DC42A454201}"/>
              </a:ext>
            </a:extLst>
          </p:cNvPr>
          <p:cNvPicPr>
            <a:picLocks noChangeAspect="1"/>
          </p:cNvPicPr>
          <p:nvPr/>
        </p:nvPicPr>
        <p:blipFill>
          <a:blip r:embed="rId5"/>
          <a:stretch>
            <a:fillRect/>
          </a:stretch>
        </p:blipFill>
        <p:spPr>
          <a:xfrm>
            <a:off x="7372349" y="2891905"/>
            <a:ext cx="4743450" cy="2057400"/>
          </a:xfrm>
          <a:prstGeom prst="rect">
            <a:avLst/>
          </a:prstGeom>
        </p:spPr>
      </p:pic>
      <p:pic>
        <p:nvPicPr>
          <p:cNvPr id="11" name="Imagen 10">
            <a:extLst>
              <a:ext uri="{FF2B5EF4-FFF2-40B4-BE49-F238E27FC236}">
                <a16:creationId xmlns:a16="http://schemas.microsoft.com/office/drawing/2014/main" id="{C3A6EFE6-AD24-43DC-AEAB-A5E7E655AB2C}"/>
              </a:ext>
            </a:extLst>
          </p:cNvPr>
          <p:cNvPicPr>
            <a:picLocks noChangeAspect="1"/>
          </p:cNvPicPr>
          <p:nvPr/>
        </p:nvPicPr>
        <p:blipFill>
          <a:blip r:embed="rId6"/>
          <a:stretch>
            <a:fillRect/>
          </a:stretch>
        </p:blipFill>
        <p:spPr>
          <a:xfrm>
            <a:off x="88642" y="4726951"/>
            <a:ext cx="11601450" cy="1343025"/>
          </a:xfrm>
          <a:prstGeom prst="rect">
            <a:avLst/>
          </a:prstGeom>
        </p:spPr>
      </p:pic>
    </p:spTree>
    <p:extLst>
      <p:ext uri="{BB962C8B-B14F-4D97-AF65-F5344CB8AC3E}">
        <p14:creationId xmlns:p14="http://schemas.microsoft.com/office/powerpoint/2010/main" val="1722431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4 Grupo"/>
          <p:cNvGrpSpPr/>
          <p:nvPr/>
        </p:nvGrpSpPr>
        <p:grpSpPr>
          <a:xfrm>
            <a:off x="0" y="270456"/>
            <a:ext cx="12192000" cy="6727924"/>
            <a:chOff x="0" y="542925"/>
            <a:chExt cx="9144000" cy="3776949"/>
          </a:xfrm>
        </p:grpSpPr>
        <p:sp>
          <p:nvSpPr>
            <p:cNvPr id="25"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sp>
          <p:nvSpPr>
            <p:cNvPr id="27"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sp>
        <p:nvSpPr>
          <p:cNvPr id="8" name="CuadroTexto 7"/>
          <p:cNvSpPr txBox="1"/>
          <p:nvPr/>
        </p:nvSpPr>
        <p:spPr>
          <a:xfrm>
            <a:off x="0" y="76322"/>
            <a:ext cx="5466001" cy="584775"/>
          </a:xfrm>
          <a:prstGeom prst="rect">
            <a:avLst/>
          </a:prstGeom>
          <a:noFill/>
        </p:spPr>
        <p:txBody>
          <a:bodyPr wrap="square" rtlCol="0">
            <a:spAutoFit/>
          </a:bodyPr>
          <a:lstStyle/>
          <a:p>
            <a:pPr algn="ctr"/>
            <a:r>
              <a:rPr lang="es-CO" sz="3200" b="1" dirty="0"/>
              <a:t>PREPARACIÓN DE LOS DATOS</a:t>
            </a:r>
          </a:p>
        </p:txBody>
      </p:sp>
      <p:pic>
        <p:nvPicPr>
          <p:cNvPr id="4" name="Imagen 3">
            <a:extLst>
              <a:ext uri="{FF2B5EF4-FFF2-40B4-BE49-F238E27FC236}">
                <a16:creationId xmlns:a16="http://schemas.microsoft.com/office/drawing/2014/main" id="{43D3DD20-ABD0-4F04-97FD-B2AB8CF8CC2A}"/>
              </a:ext>
            </a:extLst>
          </p:cNvPr>
          <p:cNvPicPr>
            <a:picLocks noChangeAspect="1"/>
          </p:cNvPicPr>
          <p:nvPr/>
        </p:nvPicPr>
        <p:blipFill>
          <a:blip r:embed="rId2"/>
          <a:stretch>
            <a:fillRect/>
          </a:stretch>
        </p:blipFill>
        <p:spPr>
          <a:xfrm>
            <a:off x="2643983" y="661097"/>
            <a:ext cx="7700745" cy="5711306"/>
          </a:xfrm>
          <a:prstGeom prst="rect">
            <a:avLst/>
          </a:prstGeom>
        </p:spPr>
      </p:pic>
    </p:spTree>
    <p:extLst>
      <p:ext uri="{BB962C8B-B14F-4D97-AF65-F5344CB8AC3E}">
        <p14:creationId xmlns:p14="http://schemas.microsoft.com/office/powerpoint/2010/main" val="88481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D6F3C41-60F9-4D03-9286-BB936F5C8BD2}"/>
              </a:ext>
            </a:extLst>
          </p:cNvPr>
          <p:cNvSpPr txBox="1"/>
          <p:nvPr/>
        </p:nvSpPr>
        <p:spPr>
          <a:xfrm>
            <a:off x="3249146" y="92363"/>
            <a:ext cx="6264307" cy="584775"/>
          </a:xfrm>
          <a:prstGeom prst="rect">
            <a:avLst/>
          </a:prstGeom>
          <a:noFill/>
        </p:spPr>
        <p:txBody>
          <a:bodyPr wrap="square" rtlCol="0">
            <a:spAutoFit/>
          </a:bodyPr>
          <a:lstStyle/>
          <a:p>
            <a:pPr algn="ctr"/>
            <a:r>
              <a:rPr lang="es-CO" sz="3200" b="1" dirty="0"/>
              <a:t>CATEGORIZACIÓN</a:t>
            </a:r>
          </a:p>
        </p:txBody>
      </p:sp>
      <p:pic>
        <p:nvPicPr>
          <p:cNvPr id="2" name="Imagen 1">
            <a:extLst>
              <a:ext uri="{FF2B5EF4-FFF2-40B4-BE49-F238E27FC236}">
                <a16:creationId xmlns:a16="http://schemas.microsoft.com/office/drawing/2014/main" id="{EAAEC822-DA46-4CAC-ABB9-7B3585318F9B}"/>
              </a:ext>
            </a:extLst>
          </p:cNvPr>
          <p:cNvPicPr>
            <a:picLocks noChangeAspect="1"/>
          </p:cNvPicPr>
          <p:nvPr/>
        </p:nvPicPr>
        <p:blipFill>
          <a:blip r:embed="rId2"/>
          <a:stretch>
            <a:fillRect/>
          </a:stretch>
        </p:blipFill>
        <p:spPr>
          <a:xfrm>
            <a:off x="424007" y="1357601"/>
            <a:ext cx="7372350" cy="1076325"/>
          </a:xfrm>
          <a:prstGeom prst="rect">
            <a:avLst/>
          </a:prstGeom>
        </p:spPr>
      </p:pic>
      <p:sp>
        <p:nvSpPr>
          <p:cNvPr id="7" name="CuadroTexto 6">
            <a:extLst>
              <a:ext uri="{FF2B5EF4-FFF2-40B4-BE49-F238E27FC236}">
                <a16:creationId xmlns:a16="http://schemas.microsoft.com/office/drawing/2014/main" id="{DD1F952B-12F4-4221-A24E-E2B10439A93D}"/>
              </a:ext>
            </a:extLst>
          </p:cNvPr>
          <p:cNvSpPr txBox="1"/>
          <p:nvPr/>
        </p:nvSpPr>
        <p:spPr>
          <a:xfrm>
            <a:off x="239279" y="872835"/>
            <a:ext cx="3704648" cy="400110"/>
          </a:xfrm>
          <a:prstGeom prst="rect">
            <a:avLst/>
          </a:prstGeom>
          <a:noFill/>
        </p:spPr>
        <p:txBody>
          <a:bodyPr wrap="square" rtlCol="0">
            <a:spAutoFit/>
          </a:bodyPr>
          <a:lstStyle/>
          <a:p>
            <a:pPr algn="ctr"/>
            <a:r>
              <a:rPr lang="es-CO" sz="2000" b="1" dirty="0"/>
              <a:t>LIBRERIAS PARA CATEGORIZAR</a:t>
            </a:r>
          </a:p>
        </p:txBody>
      </p:sp>
      <p:pic>
        <p:nvPicPr>
          <p:cNvPr id="8" name="Imagen 7">
            <a:extLst>
              <a:ext uri="{FF2B5EF4-FFF2-40B4-BE49-F238E27FC236}">
                <a16:creationId xmlns:a16="http://schemas.microsoft.com/office/drawing/2014/main" id="{FD38EE14-9B94-490D-82F9-F87060B1871D}"/>
              </a:ext>
            </a:extLst>
          </p:cNvPr>
          <p:cNvPicPr>
            <a:picLocks noChangeAspect="1"/>
          </p:cNvPicPr>
          <p:nvPr/>
        </p:nvPicPr>
        <p:blipFill>
          <a:blip r:embed="rId3"/>
          <a:stretch>
            <a:fillRect/>
          </a:stretch>
        </p:blipFill>
        <p:spPr>
          <a:xfrm>
            <a:off x="424007" y="3496686"/>
            <a:ext cx="5114925" cy="1171575"/>
          </a:xfrm>
          <a:prstGeom prst="rect">
            <a:avLst/>
          </a:prstGeom>
        </p:spPr>
      </p:pic>
      <p:sp>
        <p:nvSpPr>
          <p:cNvPr id="9" name="CuadroTexto 8">
            <a:extLst>
              <a:ext uri="{FF2B5EF4-FFF2-40B4-BE49-F238E27FC236}">
                <a16:creationId xmlns:a16="http://schemas.microsoft.com/office/drawing/2014/main" id="{0823FADB-A5A4-46D4-B76F-64CB25F76BA4}"/>
              </a:ext>
            </a:extLst>
          </p:cNvPr>
          <p:cNvSpPr txBox="1"/>
          <p:nvPr/>
        </p:nvSpPr>
        <p:spPr>
          <a:xfrm>
            <a:off x="424007" y="2961204"/>
            <a:ext cx="2328429" cy="400110"/>
          </a:xfrm>
          <a:prstGeom prst="rect">
            <a:avLst/>
          </a:prstGeom>
          <a:noFill/>
        </p:spPr>
        <p:txBody>
          <a:bodyPr wrap="square" rtlCol="0">
            <a:spAutoFit/>
          </a:bodyPr>
          <a:lstStyle/>
          <a:p>
            <a:pPr algn="ctr"/>
            <a:r>
              <a:rPr lang="es-CO" sz="2000" b="1" dirty="0"/>
              <a:t>PARAMETRIZACIÓN</a:t>
            </a:r>
          </a:p>
        </p:txBody>
      </p:sp>
      <p:pic>
        <p:nvPicPr>
          <p:cNvPr id="10" name="Imagen 9">
            <a:extLst>
              <a:ext uri="{FF2B5EF4-FFF2-40B4-BE49-F238E27FC236}">
                <a16:creationId xmlns:a16="http://schemas.microsoft.com/office/drawing/2014/main" id="{55D2ADD8-A247-45D3-80B3-1CAB55DB4093}"/>
              </a:ext>
            </a:extLst>
          </p:cNvPr>
          <p:cNvPicPr>
            <a:picLocks noChangeAspect="1"/>
          </p:cNvPicPr>
          <p:nvPr/>
        </p:nvPicPr>
        <p:blipFill>
          <a:blip r:embed="rId4"/>
          <a:stretch>
            <a:fillRect/>
          </a:stretch>
        </p:blipFill>
        <p:spPr>
          <a:xfrm>
            <a:off x="4607181" y="5091727"/>
            <a:ext cx="7362825" cy="1590675"/>
          </a:xfrm>
          <a:prstGeom prst="rect">
            <a:avLst/>
          </a:prstGeom>
        </p:spPr>
      </p:pic>
      <p:sp>
        <p:nvSpPr>
          <p:cNvPr id="11" name="CuadroTexto 10">
            <a:extLst>
              <a:ext uri="{FF2B5EF4-FFF2-40B4-BE49-F238E27FC236}">
                <a16:creationId xmlns:a16="http://schemas.microsoft.com/office/drawing/2014/main" id="{EFF1D9F6-F729-4BE7-B12B-B2D1E5881DED}"/>
              </a:ext>
            </a:extLst>
          </p:cNvPr>
          <p:cNvSpPr txBox="1"/>
          <p:nvPr/>
        </p:nvSpPr>
        <p:spPr>
          <a:xfrm>
            <a:off x="7370619" y="4554477"/>
            <a:ext cx="4599388" cy="400110"/>
          </a:xfrm>
          <a:prstGeom prst="rect">
            <a:avLst/>
          </a:prstGeom>
          <a:noFill/>
        </p:spPr>
        <p:txBody>
          <a:bodyPr wrap="square" rtlCol="0">
            <a:spAutoFit/>
          </a:bodyPr>
          <a:lstStyle/>
          <a:p>
            <a:pPr algn="ctr"/>
            <a:r>
              <a:rPr lang="es-CO" sz="2000" b="1" dirty="0"/>
              <a:t>FUNCION PARA IMPRESIÓN DE TOPICS</a:t>
            </a:r>
          </a:p>
        </p:txBody>
      </p:sp>
    </p:spTree>
    <p:extLst>
      <p:ext uri="{BB962C8B-B14F-4D97-AF65-F5344CB8AC3E}">
        <p14:creationId xmlns:p14="http://schemas.microsoft.com/office/powerpoint/2010/main" val="803016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D6F3C41-60F9-4D03-9286-BB936F5C8BD2}"/>
              </a:ext>
            </a:extLst>
          </p:cNvPr>
          <p:cNvSpPr txBox="1"/>
          <p:nvPr/>
        </p:nvSpPr>
        <p:spPr>
          <a:xfrm>
            <a:off x="3249146" y="92363"/>
            <a:ext cx="6264307" cy="584775"/>
          </a:xfrm>
          <a:prstGeom prst="rect">
            <a:avLst/>
          </a:prstGeom>
          <a:noFill/>
        </p:spPr>
        <p:txBody>
          <a:bodyPr wrap="square" rtlCol="0">
            <a:spAutoFit/>
          </a:bodyPr>
          <a:lstStyle/>
          <a:p>
            <a:pPr algn="ctr"/>
            <a:r>
              <a:rPr lang="es-CO" sz="3200" b="1" dirty="0"/>
              <a:t>CATEGORIZACIÓN</a:t>
            </a:r>
          </a:p>
        </p:txBody>
      </p:sp>
      <p:sp>
        <p:nvSpPr>
          <p:cNvPr id="7" name="CuadroTexto 6">
            <a:extLst>
              <a:ext uri="{FF2B5EF4-FFF2-40B4-BE49-F238E27FC236}">
                <a16:creationId xmlns:a16="http://schemas.microsoft.com/office/drawing/2014/main" id="{DD1F952B-12F4-4221-A24E-E2B10439A93D}"/>
              </a:ext>
            </a:extLst>
          </p:cNvPr>
          <p:cNvSpPr txBox="1"/>
          <p:nvPr/>
        </p:nvSpPr>
        <p:spPr>
          <a:xfrm>
            <a:off x="239278" y="872835"/>
            <a:ext cx="3833957" cy="400110"/>
          </a:xfrm>
          <a:prstGeom prst="rect">
            <a:avLst/>
          </a:prstGeom>
          <a:noFill/>
        </p:spPr>
        <p:txBody>
          <a:bodyPr wrap="square" rtlCol="0">
            <a:spAutoFit/>
          </a:bodyPr>
          <a:lstStyle/>
          <a:p>
            <a:r>
              <a:rPr lang="es-CO" sz="2000" b="1" dirty="0"/>
              <a:t>TF-IDF – Frobenius </a:t>
            </a:r>
            <a:r>
              <a:rPr lang="es-CO" sz="2000" b="1" dirty="0" err="1"/>
              <a:t>norm</a:t>
            </a:r>
            <a:endParaRPr lang="es-CO" sz="2000" b="1" dirty="0"/>
          </a:p>
        </p:txBody>
      </p:sp>
      <p:pic>
        <p:nvPicPr>
          <p:cNvPr id="3" name="Imagen 2">
            <a:extLst>
              <a:ext uri="{FF2B5EF4-FFF2-40B4-BE49-F238E27FC236}">
                <a16:creationId xmlns:a16="http://schemas.microsoft.com/office/drawing/2014/main" id="{AAB510B8-923F-456C-B9D2-29C0A24A92A2}"/>
              </a:ext>
            </a:extLst>
          </p:cNvPr>
          <p:cNvPicPr>
            <a:picLocks noChangeAspect="1"/>
          </p:cNvPicPr>
          <p:nvPr/>
        </p:nvPicPr>
        <p:blipFill>
          <a:blip r:embed="rId2"/>
          <a:stretch>
            <a:fillRect/>
          </a:stretch>
        </p:blipFill>
        <p:spPr>
          <a:xfrm>
            <a:off x="331339" y="1468642"/>
            <a:ext cx="5534025" cy="1866900"/>
          </a:xfrm>
          <a:prstGeom prst="rect">
            <a:avLst/>
          </a:prstGeom>
        </p:spPr>
      </p:pic>
      <p:pic>
        <p:nvPicPr>
          <p:cNvPr id="4" name="Imagen 3">
            <a:extLst>
              <a:ext uri="{FF2B5EF4-FFF2-40B4-BE49-F238E27FC236}">
                <a16:creationId xmlns:a16="http://schemas.microsoft.com/office/drawing/2014/main" id="{AC419A63-8ACA-41BB-B489-7A76C5108E54}"/>
              </a:ext>
            </a:extLst>
          </p:cNvPr>
          <p:cNvPicPr>
            <a:picLocks noChangeAspect="1"/>
          </p:cNvPicPr>
          <p:nvPr/>
        </p:nvPicPr>
        <p:blipFill>
          <a:blip r:embed="rId3"/>
          <a:stretch>
            <a:fillRect/>
          </a:stretch>
        </p:blipFill>
        <p:spPr>
          <a:xfrm>
            <a:off x="331339" y="3641468"/>
            <a:ext cx="6629400" cy="2505075"/>
          </a:xfrm>
          <a:prstGeom prst="rect">
            <a:avLst/>
          </a:prstGeom>
        </p:spPr>
      </p:pic>
      <p:pic>
        <p:nvPicPr>
          <p:cNvPr id="12" name="Imagen 11">
            <a:extLst>
              <a:ext uri="{FF2B5EF4-FFF2-40B4-BE49-F238E27FC236}">
                <a16:creationId xmlns:a16="http://schemas.microsoft.com/office/drawing/2014/main" id="{93BF0448-39F4-431A-86B3-E2B5D5E60997}"/>
              </a:ext>
            </a:extLst>
          </p:cNvPr>
          <p:cNvPicPr>
            <a:picLocks noChangeAspect="1"/>
          </p:cNvPicPr>
          <p:nvPr/>
        </p:nvPicPr>
        <p:blipFill>
          <a:blip r:embed="rId4"/>
          <a:stretch>
            <a:fillRect/>
          </a:stretch>
        </p:blipFill>
        <p:spPr>
          <a:xfrm>
            <a:off x="7492725" y="3810666"/>
            <a:ext cx="3843869" cy="2442351"/>
          </a:xfrm>
          <a:prstGeom prst="rect">
            <a:avLst/>
          </a:prstGeom>
        </p:spPr>
      </p:pic>
      <p:sp>
        <p:nvSpPr>
          <p:cNvPr id="13" name="CuadroTexto 12">
            <a:extLst>
              <a:ext uri="{FF2B5EF4-FFF2-40B4-BE49-F238E27FC236}">
                <a16:creationId xmlns:a16="http://schemas.microsoft.com/office/drawing/2014/main" id="{EC175AF7-A173-4E5E-80BB-9DD14BFDD768}"/>
              </a:ext>
            </a:extLst>
          </p:cNvPr>
          <p:cNvSpPr txBox="1"/>
          <p:nvPr/>
        </p:nvSpPr>
        <p:spPr>
          <a:xfrm>
            <a:off x="6550181" y="1448016"/>
            <a:ext cx="5310479" cy="1938992"/>
          </a:xfrm>
          <a:prstGeom prst="rect">
            <a:avLst/>
          </a:prstGeom>
          <a:noFill/>
        </p:spPr>
        <p:txBody>
          <a:bodyPr wrap="square" rtlCol="0">
            <a:spAutoFit/>
          </a:bodyPr>
          <a:lstStyle/>
          <a:p>
            <a:r>
              <a:rPr lang="es-CO" sz="1500" b="1" dirty="0"/>
              <a:t>Parametrización:</a:t>
            </a:r>
          </a:p>
          <a:p>
            <a:pPr marL="285750" indent="-285750">
              <a:buFontTx/>
              <a:buChar char="-"/>
            </a:pPr>
            <a:r>
              <a:rPr lang="es-CO" sz="1500" dirty="0" err="1"/>
              <a:t>n_componens</a:t>
            </a:r>
            <a:r>
              <a:rPr lang="es-CO" sz="1500" dirty="0"/>
              <a:t>: 10. Corresponde a 10 </a:t>
            </a:r>
            <a:r>
              <a:rPr lang="es-CO" sz="1500" dirty="0" err="1"/>
              <a:t>topics</a:t>
            </a:r>
            <a:endParaRPr lang="es-CO" sz="1500" dirty="0"/>
          </a:p>
          <a:p>
            <a:pPr marL="285750" indent="-285750">
              <a:buFontTx/>
              <a:buChar char="-"/>
            </a:pPr>
            <a:r>
              <a:rPr lang="es-CO" sz="1500" dirty="0" err="1"/>
              <a:t>n_top_Word</a:t>
            </a:r>
            <a:r>
              <a:rPr lang="es-CO" sz="1500" dirty="0"/>
              <a:t>: 2. Corresponde a 2 palabras por </a:t>
            </a:r>
            <a:r>
              <a:rPr lang="es-CO" sz="1500" dirty="0" err="1"/>
              <a:t>topic</a:t>
            </a:r>
            <a:endParaRPr lang="es-CO" sz="1500" dirty="0"/>
          </a:p>
          <a:p>
            <a:pPr marL="285750" indent="-285750">
              <a:buFontTx/>
              <a:buChar char="-"/>
            </a:pPr>
            <a:r>
              <a:rPr lang="es-CO" sz="1500" dirty="0" err="1"/>
              <a:t>n_samples</a:t>
            </a:r>
            <a:r>
              <a:rPr lang="es-CO" sz="1500" dirty="0"/>
              <a:t>: 162.  Corresponde a 162 diferentes descripciones</a:t>
            </a:r>
          </a:p>
          <a:p>
            <a:pPr marL="285750" indent="-285750">
              <a:buFontTx/>
              <a:buChar char="-"/>
            </a:pPr>
            <a:r>
              <a:rPr lang="es-CO" sz="1500" dirty="0" err="1"/>
              <a:t>n_features</a:t>
            </a:r>
            <a:r>
              <a:rPr lang="es-CO" sz="1500" dirty="0"/>
              <a:t>: 718: Diferentes palabras a categorizar</a:t>
            </a:r>
          </a:p>
          <a:p>
            <a:endParaRPr lang="es-CO" sz="1500" dirty="0"/>
          </a:p>
          <a:p>
            <a:r>
              <a:rPr lang="es-CO" sz="1500" b="1" dirty="0"/>
              <a:t>Nota:</a:t>
            </a:r>
            <a:r>
              <a:rPr lang="es-CO" sz="1500" dirty="0"/>
              <a:t> De la parametrización depende como yo desee categorizar y así encontrar transacción a que tipo de industria corresponde.</a:t>
            </a:r>
          </a:p>
        </p:txBody>
      </p:sp>
      <p:pic>
        <p:nvPicPr>
          <p:cNvPr id="14" name="Imagen 13">
            <a:extLst>
              <a:ext uri="{FF2B5EF4-FFF2-40B4-BE49-F238E27FC236}">
                <a16:creationId xmlns:a16="http://schemas.microsoft.com/office/drawing/2014/main" id="{1A9AB683-D9AF-4484-9DFF-CE5A2C32E13F}"/>
              </a:ext>
            </a:extLst>
          </p:cNvPr>
          <p:cNvPicPr>
            <a:picLocks noChangeAspect="1"/>
          </p:cNvPicPr>
          <p:nvPr/>
        </p:nvPicPr>
        <p:blipFill>
          <a:blip r:embed="rId5"/>
          <a:stretch>
            <a:fillRect/>
          </a:stretch>
        </p:blipFill>
        <p:spPr>
          <a:xfrm>
            <a:off x="7394403" y="3470249"/>
            <a:ext cx="3476625" cy="257175"/>
          </a:xfrm>
          <a:prstGeom prst="rect">
            <a:avLst/>
          </a:prstGeom>
        </p:spPr>
      </p:pic>
    </p:spTree>
    <p:extLst>
      <p:ext uri="{BB962C8B-B14F-4D97-AF65-F5344CB8AC3E}">
        <p14:creationId xmlns:p14="http://schemas.microsoft.com/office/powerpoint/2010/main" val="1498949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15866" y="1241559"/>
            <a:ext cx="12207866" cy="4796634"/>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2800765" y="462373"/>
            <a:ext cx="6264307" cy="584775"/>
          </a:xfrm>
          <a:prstGeom prst="rect">
            <a:avLst/>
          </a:prstGeom>
          <a:noFill/>
        </p:spPr>
        <p:txBody>
          <a:bodyPr wrap="square" rtlCol="0">
            <a:spAutoFit/>
          </a:bodyPr>
          <a:lstStyle/>
          <a:p>
            <a:pPr algn="ctr"/>
            <a:r>
              <a:rPr lang="es-CO" sz="3200" b="1" dirty="0"/>
              <a:t>PLANTEAMIENTO DEL PROBLEMA</a:t>
            </a:r>
          </a:p>
        </p:txBody>
      </p:sp>
      <p:sp>
        <p:nvSpPr>
          <p:cNvPr id="12" name="CuadroTexto 11"/>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16" name="CuadroTexto 15"/>
          <p:cNvSpPr txBox="1"/>
          <p:nvPr/>
        </p:nvSpPr>
        <p:spPr>
          <a:xfrm>
            <a:off x="2193701" y="2698219"/>
            <a:ext cx="7804597" cy="461665"/>
          </a:xfrm>
          <a:prstGeom prst="rect">
            <a:avLst/>
          </a:prstGeom>
          <a:noFill/>
        </p:spPr>
        <p:txBody>
          <a:bodyPr wrap="square" rtlCol="0">
            <a:spAutoFit/>
          </a:bodyPr>
          <a:lstStyle/>
          <a:p>
            <a:pPr algn="just"/>
            <a:endParaRPr lang="es-CO" sz="2400" dirty="0"/>
          </a:p>
        </p:txBody>
      </p:sp>
      <p:sp>
        <p:nvSpPr>
          <p:cNvPr id="2" name="CuadroTexto 1"/>
          <p:cNvSpPr txBox="1"/>
          <p:nvPr/>
        </p:nvSpPr>
        <p:spPr>
          <a:xfrm>
            <a:off x="1206173" y="2005722"/>
            <a:ext cx="9453489" cy="2862322"/>
          </a:xfrm>
          <a:prstGeom prst="rect">
            <a:avLst/>
          </a:prstGeom>
          <a:noFill/>
        </p:spPr>
        <p:txBody>
          <a:bodyPr wrap="square" rtlCol="0">
            <a:spAutoFit/>
          </a:bodyPr>
          <a:lstStyle/>
          <a:p>
            <a:r>
              <a:rPr lang="es-ES" dirty="0">
                <a:solidFill>
                  <a:schemeClr val="bg1"/>
                </a:solidFill>
              </a:rPr>
              <a:t>El conjunto de datos pertenece a las transacciones por PSE que realizó un </a:t>
            </a:r>
            <a:r>
              <a:rPr lang="es-ES" dirty="0" err="1">
                <a:solidFill>
                  <a:schemeClr val="bg1"/>
                </a:solidFill>
              </a:rPr>
              <a:t>subconjnto</a:t>
            </a:r>
            <a:r>
              <a:rPr lang="es-ES" dirty="0">
                <a:solidFill>
                  <a:schemeClr val="bg1"/>
                </a:solidFill>
              </a:rPr>
              <a:t> de cliente y no clientes de Bancolombia.</a:t>
            </a:r>
          </a:p>
          <a:p>
            <a:r>
              <a:rPr lang="es-ES" dirty="0">
                <a:solidFill>
                  <a:schemeClr val="bg1"/>
                </a:solidFill>
              </a:rPr>
              <a:t>Se requiere categorizar dichas transacciones dado que los recaudos vía PSE no tienen un identificador para poder clasificar el tipo de </a:t>
            </a:r>
            <a:r>
              <a:rPr lang="es-ES" dirty="0" err="1">
                <a:solidFill>
                  <a:schemeClr val="bg1"/>
                </a:solidFill>
              </a:rPr>
              <a:t>comerci</a:t>
            </a:r>
            <a:r>
              <a:rPr lang="es-ES" dirty="0">
                <a:solidFill>
                  <a:schemeClr val="bg1"/>
                </a:solidFill>
              </a:rPr>
              <a:t> al cual pertenece dicha transacción.</a:t>
            </a:r>
          </a:p>
          <a:p>
            <a:endParaRPr lang="es-ES" dirty="0">
              <a:solidFill>
                <a:schemeClr val="bg1"/>
              </a:solidFill>
            </a:endParaRPr>
          </a:p>
          <a:p>
            <a:r>
              <a:rPr lang="es-ES" dirty="0">
                <a:solidFill>
                  <a:schemeClr val="bg1"/>
                </a:solidFill>
              </a:rPr>
              <a:t>Los datos suministrados son una muestra de datos de cerca de 12 MM de transacciones, vía PSE, ocurridas entre en un periodo de tiempo entre 2016-09 y 2018-09.</a:t>
            </a:r>
          </a:p>
          <a:p>
            <a:endParaRPr lang="es-ES" dirty="0">
              <a:solidFill>
                <a:schemeClr val="bg1"/>
              </a:solidFill>
            </a:endParaRPr>
          </a:p>
          <a:p>
            <a:r>
              <a:rPr lang="es-ES" dirty="0">
                <a:solidFill>
                  <a:schemeClr val="bg1"/>
                </a:solidFill>
              </a:rPr>
              <a:t>Se plantea categorizar los gastos para posteriormente predecir el nivel de gasto esperado y las alertas correspondientes cuando el nivel de gastos supera el máximo esperado.</a:t>
            </a:r>
          </a:p>
        </p:txBody>
      </p:sp>
      <p:sp>
        <p:nvSpPr>
          <p:cNvPr id="11" name="CuadroTexto 10">
            <a:extLst>
              <a:ext uri="{FF2B5EF4-FFF2-40B4-BE49-F238E27FC236}">
                <a16:creationId xmlns:a16="http://schemas.microsoft.com/office/drawing/2014/main" id="{408C1D1C-ED39-44CD-A8C9-BFFF8F0037EE}"/>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1282962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D6F3C41-60F9-4D03-9286-BB936F5C8BD2}"/>
              </a:ext>
            </a:extLst>
          </p:cNvPr>
          <p:cNvSpPr txBox="1"/>
          <p:nvPr/>
        </p:nvSpPr>
        <p:spPr>
          <a:xfrm>
            <a:off x="3249146" y="92363"/>
            <a:ext cx="6264307" cy="584775"/>
          </a:xfrm>
          <a:prstGeom prst="rect">
            <a:avLst/>
          </a:prstGeom>
          <a:noFill/>
        </p:spPr>
        <p:txBody>
          <a:bodyPr wrap="square" rtlCol="0">
            <a:spAutoFit/>
          </a:bodyPr>
          <a:lstStyle/>
          <a:p>
            <a:pPr algn="ctr"/>
            <a:r>
              <a:rPr lang="es-CO" sz="3200" b="1" dirty="0"/>
              <a:t>CATEGORIZACIÓN</a:t>
            </a:r>
          </a:p>
        </p:txBody>
      </p:sp>
      <p:sp>
        <p:nvSpPr>
          <p:cNvPr id="7" name="CuadroTexto 6">
            <a:extLst>
              <a:ext uri="{FF2B5EF4-FFF2-40B4-BE49-F238E27FC236}">
                <a16:creationId xmlns:a16="http://schemas.microsoft.com/office/drawing/2014/main" id="{DD1F952B-12F4-4221-A24E-E2B10439A93D}"/>
              </a:ext>
            </a:extLst>
          </p:cNvPr>
          <p:cNvSpPr txBox="1"/>
          <p:nvPr/>
        </p:nvSpPr>
        <p:spPr>
          <a:xfrm>
            <a:off x="239278" y="872835"/>
            <a:ext cx="5210177" cy="400110"/>
          </a:xfrm>
          <a:prstGeom prst="rect">
            <a:avLst/>
          </a:prstGeom>
          <a:noFill/>
        </p:spPr>
        <p:txBody>
          <a:bodyPr wrap="square" rtlCol="0">
            <a:spAutoFit/>
          </a:bodyPr>
          <a:lstStyle/>
          <a:p>
            <a:r>
              <a:rPr lang="es-CO" sz="2000" b="1" dirty="0"/>
              <a:t>TF-IDF – </a:t>
            </a:r>
            <a:r>
              <a:rPr lang="es-CO" sz="2000" b="1" dirty="0" err="1"/>
              <a:t>Kullback-Leibler</a:t>
            </a:r>
            <a:r>
              <a:rPr lang="es-CO" sz="2000" b="1" dirty="0"/>
              <a:t> </a:t>
            </a:r>
            <a:r>
              <a:rPr lang="es-CO" sz="2000" b="1" dirty="0" err="1"/>
              <a:t>divergence</a:t>
            </a:r>
            <a:endParaRPr lang="es-CO" sz="2000" b="1" dirty="0"/>
          </a:p>
        </p:txBody>
      </p:sp>
      <p:pic>
        <p:nvPicPr>
          <p:cNvPr id="3" name="Imagen 2">
            <a:extLst>
              <a:ext uri="{FF2B5EF4-FFF2-40B4-BE49-F238E27FC236}">
                <a16:creationId xmlns:a16="http://schemas.microsoft.com/office/drawing/2014/main" id="{AAB510B8-923F-456C-B9D2-29C0A24A92A2}"/>
              </a:ext>
            </a:extLst>
          </p:cNvPr>
          <p:cNvPicPr>
            <a:picLocks noChangeAspect="1"/>
          </p:cNvPicPr>
          <p:nvPr/>
        </p:nvPicPr>
        <p:blipFill>
          <a:blip r:embed="rId2"/>
          <a:stretch>
            <a:fillRect/>
          </a:stretch>
        </p:blipFill>
        <p:spPr>
          <a:xfrm>
            <a:off x="331339" y="1468642"/>
            <a:ext cx="5534025" cy="1866900"/>
          </a:xfrm>
          <a:prstGeom prst="rect">
            <a:avLst/>
          </a:prstGeom>
        </p:spPr>
      </p:pic>
      <p:sp>
        <p:nvSpPr>
          <p:cNvPr id="13" name="CuadroTexto 12">
            <a:extLst>
              <a:ext uri="{FF2B5EF4-FFF2-40B4-BE49-F238E27FC236}">
                <a16:creationId xmlns:a16="http://schemas.microsoft.com/office/drawing/2014/main" id="{EC175AF7-A173-4E5E-80BB-9DD14BFDD768}"/>
              </a:ext>
            </a:extLst>
          </p:cNvPr>
          <p:cNvSpPr txBox="1"/>
          <p:nvPr/>
        </p:nvSpPr>
        <p:spPr>
          <a:xfrm>
            <a:off x="6550181" y="1448016"/>
            <a:ext cx="5310479" cy="1938992"/>
          </a:xfrm>
          <a:prstGeom prst="rect">
            <a:avLst/>
          </a:prstGeom>
          <a:noFill/>
        </p:spPr>
        <p:txBody>
          <a:bodyPr wrap="square" rtlCol="0">
            <a:spAutoFit/>
          </a:bodyPr>
          <a:lstStyle/>
          <a:p>
            <a:r>
              <a:rPr lang="es-CO" sz="1500" b="1" dirty="0"/>
              <a:t>Parametrización:</a:t>
            </a:r>
          </a:p>
          <a:p>
            <a:pPr marL="285750" indent="-285750">
              <a:buFontTx/>
              <a:buChar char="-"/>
            </a:pPr>
            <a:r>
              <a:rPr lang="es-CO" sz="1500" dirty="0" err="1"/>
              <a:t>n_componens</a:t>
            </a:r>
            <a:r>
              <a:rPr lang="es-CO" sz="1500" dirty="0"/>
              <a:t>: 10. Corresponde a 10 </a:t>
            </a:r>
            <a:r>
              <a:rPr lang="es-CO" sz="1500" dirty="0" err="1"/>
              <a:t>topics</a:t>
            </a:r>
            <a:endParaRPr lang="es-CO" sz="1500" dirty="0"/>
          </a:p>
          <a:p>
            <a:pPr marL="285750" indent="-285750">
              <a:buFontTx/>
              <a:buChar char="-"/>
            </a:pPr>
            <a:r>
              <a:rPr lang="es-CO" sz="1500" dirty="0" err="1"/>
              <a:t>n_top_Word</a:t>
            </a:r>
            <a:r>
              <a:rPr lang="es-CO" sz="1500" dirty="0"/>
              <a:t>: 2. Corresponde a 2 palabras por </a:t>
            </a:r>
            <a:r>
              <a:rPr lang="es-CO" sz="1500" dirty="0" err="1"/>
              <a:t>topic</a:t>
            </a:r>
            <a:endParaRPr lang="es-CO" sz="1500" dirty="0"/>
          </a:p>
          <a:p>
            <a:pPr marL="285750" indent="-285750">
              <a:buFontTx/>
              <a:buChar char="-"/>
            </a:pPr>
            <a:r>
              <a:rPr lang="es-CO" sz="1500" dirty="0" err="1"/>
              <a:t>n_samples</a:t>
            </a:r>
            <a:r>
              <a:rPr lang="es-CO" sz="1500" dirty="0"/>
              <a:t>: 162.  Corresponde a 162 diferentes descripciones</a:t>
            </a:r>
          </a:p>
          <a:p>
            <a:pPr marL="285750" indent="-285750">
              <a:buFontTx/>
              <a:buChar char="-"/>
            </a:pPr>
            <a:r>
              <a:rPr lang="es-CO" sz="1500" dirty="0" err="1"/>
              <a:t>n_features</a:t>
            </a:r>
            <a:r>
              <a:rPr lang="es-CO" sz="1500" dirty="0"/>
              <a:t>: 718: Diferentes palabras a categorizar</a:t>
            </a:r>
          </a:p>
          <a:p>
            <a:endParaRPr lang="es-CO" sz="1500" dirty="0"/>
          </a:p>
          <a:p>
            <a:r>
              <a:rPr lang="es-CO" sz="1500" b="1" dirty="0"/>
              <a:t>Nota:</a:t>
            </a:r>
            <a:r>
              <a:rPr lang="es-CO" sz="1500" dirty="0"/>
              <a:t> De la parametrización depende como yo desee categorizar y así encontrar transacción a que tipo de industria corresponde.</a:t>
            </a:r>
          </a:p>
        </p:txBody>
      </p:sp>
      <p:pic>
        <p:nvPicPr>
          <p:cNvPr id="2" name="Imagen 1">
            <a:extLst>
              <a:ext uri="{FF2B5EF4-FFF2-40B4-BE49-F238E27FC236}">
                <a16:creationId xmlns:a16="http://schemas.microsoft.com/office/drawing/2014/main" id="{BF317D65-966F-44BD-8DE6-47698F546F39}"/>
              </a:ext>
            </a:extLst>
          </p:cNvPr>
          <p:cNvPicPr>
            <a:picLocks noChangeAspect="1"/>
          </p:cNvPicPr>
          <p:nvPr/>
        </p:nvPicPr>
        <p:blipFill>
          <a:blip r:embed="rId3"/>
          <a:stretch>
            <a:fillRect/>
          </a:stretch>
        </p:blipFill>
        <p:spPr>
          <a:xfrm>
            <a:off x="239278" y="4124839"/>
            <a:ext cx="6940679" cy="2570290"/>
          </a:xfrm>
          <a:prstGeom prst="rect">
            <a:avLst/>
          </a:prstGeom>
        </p:spPr>
      </p:pic>
      <p:pic>
        <p:nvPicPr>
          <p:cNvPr id="8" name="Imagen 7">
            <a:extLst>
              <a:ext uri="{FF2B5EF4-FFF2-40B4-BE49-F238E27FC236}">
                <a16:creationId xmlns:a16="http://schemas.microsoft.com/office/drawing/2014/main" id="{181B5220-149D-4587-92A5-3D87ABE131C3}"/>
              </a:ext>
            </a:extLst>
          </p:cNvPr>
          <p:cNvPicPr>
            <a:picLocks noChangeAspect="1"/>
          </p:cNvPicPr>
          <p:nvPr/>
        </p:nvPicPr>
        <p:blipFill>
          <a:blip r:embed="rId4"/>
          <a:stretch>
            <a:fillRect/>
          </a:stretch>
        </p:blipFill>
        <p:spPr>
          <a:xfrm>
            <a:off x="8158673" y="4117124"/>
            <a:ext cx="3019425" cy="2066925"/>
          </a:xfrm>
          <a:prstGeom prst="rect">
            <a:avLst/>
          </a:prstGeom>
        </p:spPr>
      </p:pic>
      <p:pic>
        <p:nvPicPr>
          <p:cNvPr id="9" name="Imagen 8">
            <a:extLst>
              <a:ext uri="{FF2B5EF4-FFF2-40B4-BE49-F238E27FC236}">
                <a16:creationId xmlns:a16="http://schemas.microsoft.com/office/drawing/2014/main" id="{43B115A4-56CC-481F-8B64-66E30427CC27}"/>
              </a:ext>
            </a:extLst>
          </p:cNvPr>
          <p:cNvPicPr>
            <a:picLocks noChangeAspect="1"/>
          </p:cNvPicPr>
          <p:nvPr/>
        </p:nvPicPr>
        <p:blipFill>
          <a:blip r:embed="rId5"/>
          <a:stretch>
            <a:fillRect/>
          </a:stretch>
        </p:blipFill>
        <p:spPr>
          <a:xfrm>
            <a:off x="6224095" y="3643859"/>
            <a:ext cx="5962650" cy="257175"/>
          </a:xfrm>
          <a:prstGeom prst="rect">
            <a:avLst/>
          </a:prstGeom>
        </p:spPr>
      </p:pic>
    </p:spTree>
    <p:extLst>
      <p:ext uri="{BB962C8B-B14F-4D97-AF65-F5344CB8AC3E}">
        <p14:creationId xmlns:p14="http://schemas.microsoft.com/office/powerpoint/2010/main" val="519959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D6F3C41-60F9-4D03-9286-BB936F5C8BD2}"/>
              </a:ext>
            </a:extLst>
          </p:cNvPr>
          <p:cNvSpPr txBox="1"/>
          <p:nvPr/>
        </p:nvSpPr>
        <p:spPr>
          <a:xfrm>
            <a:off x="3249146" y="92363"/>
            <a:ext cx="6264307" cy="584775"/>
          </a:xfrm>
          <a:prstGeom prst="rect">
            <a:avLst/>
          </a:prstGeom>
          <a:noFill/>
        </p:spPr>
        <p:txBody>
          <a:bodyPr wrap="square" rtlCol="0">
            <a:spAutoFit/>
          </a:bodyPr>
          <a:lstStyle/>
          <a:p>
            <a:pPr algn="ctr"/>
            <a:r>
              <a:rPr lang="es-CO" sz="3200" b="1" dirty="0"/>
              <a:t>CATEGORIZACIÓN</a:t>
            </a:r>
          </a:p>
        </p:txBody>
      </p:sp>
      <p:sp>
        <p:nvSpPr>
          <p:cNvPr id="7" name="CuadroTexto 6">
            <a:extLst>
              <a:ext uri="{FF2B5EF4-FFF2-40B4-BE49-F238E27FC236}">
                <a16:creationId xmlns:a16="http://schemas.microsoft.com/office/drawing/2014/main" id="{DD1F952B-12F4-4221-A24E-E2B10439A93D}"/>
              </a:ext>
            </a:extLst>
          </p:cNvPr>
          <p:cNvSpPr txBox="1"/>
          <p:nvPr/>
        </p:nvSpPr>
        <p:spPr>
          <a:xfrm>
            <a:off x="239278" y="872835"/>
            <a:ext cx="1063049" cy="400110"/>
          </a:xfrm>
          <a:prstGeom prst="rect">
            <a:avLst/>
          </a:prstGeom>
          <a:noFill/>
        </p:spPr>
        <p:txBody>
          <a:bodyPr wrap="square" rtlCol="0">
            <a:spAutoFit/>
          </a:bodyPr>
          <a:lstStyle/>
          <a:p>
            <a:r>
              <a:rPr lang="es-CO" sz="2000" b="1" dirty="0"/>
              <a:t>LDA</a:t>
            </a:r>
          </a:p>
        </p:txBody>
      </p:sp>
      <p:sp>
        <p:nvSpPr>
          <p:cNvPr id="13" name="CuadroTexto 12">
            <a:extLst>
              <a:ext uri="{FF2B5EF4-FFF2-40B4-BE49-F238E27FC236}">
                <a16:creationId xmlns:a16="http://schemas.microsoft.com/office/drawing/2014/main" id="{EC175AF7-A173-4E5E-80BB-9DD14BFDD768}"/>
              </a:ext>
            </a:extLst>
          </p:cNvPr>
          <p:cNvSpPr txBox="1"/>
          <p:nvPr/>
        </p:nvSpPr>
        <p:spPr>
          <a:xfrm>
            <a:off x="6524913" y="872835"/>
            <a:ext cx="5206630" cy="1938992"/>
          </a:xfrm>
          <a:prstGeom prst="rect">
            <a:avLst/>
          </a:prstGeom>
          <a:noFill/>
        </p:spPr>
        <p:txBody>
          <a:bodyPr wrap="square" rtlCol="0">
            <a:spAutoFit/>
          </a:bodyPr>
          <a:lstStyle/>
          <a:p>
            <a:r>
              <a:rPr lang="es-CO" sz="1500" b="1" dirty="0"/>
              <a:t>Parametrización:</a:t>
            </a:r>
          </a:p>
          <a:p>
            <a:pPr marL="285750" indent="-285750">
              <a:buFontTx/>
              <a:buChar char="-"/>
            </a:pPr>
            <a:r>
              <a:rPr lang="es-CO" sz="1500" dirty="0" err="1"/>
              <a:t>n_componens</a:t>
            </a:r>
            <a:r>
              <a:rPr lang="es-CO" sz="1500" dirty="0"/>
              <a:t>: 10. Corresponde a 10 </a:t>
            </a:r>
            <a:r>
              <a:rPr lang="es-CO" sz="1500" dirty="0" err="1"/>
              <a:t>topics</a:t>
            </a:r>
            <a:endParaRPr lang="es-CO" sz="1500" dirty="0"/>
          </a:p>
          <a:p>
            <a:pPr marL="285750" indent="-285750">
              <a:buFontTx/>
              <a:buChar char="-"/>
            </a:pPr>
            <a:r>
              <a:rPr lang="es-CO" sz="1500" dirty="0" err="1"/>
              <a:t>n_top_Word</a:t>
            </a:r>
            <a:r>
              <a:rPr lang="es-CO" sz="1500" dirty="0"/>
              <a:t>: 2. Corresponde a 2 palabras por </a:t>
            </a:r>
            <a:r>
              <a:rPr lang="es-CO" sz="1500" dirty="0" err="1"/>
              <a:t>topic</a:t>
            </a:r>
            <a:endParaRPr lang="es-CO" sz="1500" dirty="0"/>
          </a:p>
          <a:p>
            <a:pPr marL="285750" indent="-285750">
              <a:buFontTx/>
              <a:buChar char="-"/>
            </a:pPr>
            <a:r>
              <a:rPr lang="es-CO" sz="1500" dirty="0" err="1"/>
              <a:t>n_samples</a:t>
            </a:r>
            <a:r>
              <a:rPr lang="es-CO" sz="1500" dirty="0"/>
              <a:t>: 162.  Corresponde a 162 diferentes descripciones</a:t>
            </a:r>
          </a:p>
          <a:p>
            <a:pPr marL="285750" indent="-285750">
              <a:buFontTx/>
              <a:buChar char="-"/>
            </a:pPr>
            <a:r>
              <a:rPr lang="es-CO" sz="1500" dirty="0" err="1"/>
              <a:t>n_features</a:t>
            </a:r>
            <a:r>
              <a:rPr lang="es-CO" sz="1500" dirty="0"/>
              <a:t>: 718: Diferentes palabras a categorizar</a:t>
            </a:r>
          </a:p>
          <a:p>
            <a:endParaRPr lang="es-CO" sz="1500" dirty="0"/>
          </a:p>
          <a:p>
            <a:r>
              <a:rPr lang="es-CO" sz="1500" b="1" dirty="0"/>
              <a:t>Nota:</a:t>
            </a:r>
            <a:r>
              <a:rPr lang="es-CO" sz="1500" dirty="0"/>
              <a:t> De la parametrización depende como yo desee categorizar y así encontrar transacción a que tipo de industria corresponde.</a:t>
            </a:r>
          </a:p>
        </p:txBody>
      </p:sp>
      <p:pic>
        <p:nvPicPr>
          <p:cNvPr id="10" name="Imagen 9">
            <a:extLst>
              <a:ext uri="{FF2B5EF4-FFF2-40B4-BE49-F238E27FC236}">
                <a16:creationId xmlns:a16="http://schemas.microsoft.com/office/drawing/2014/main" id="{F6E13D46-56DF-4BD7-8A22-41C1842733A9}"/>
              </a:ext>
            </a:extLst>
          </p:cNvPr>
          <p:cNvPicPr>
            <a:picLocks noChangeAspect="1"/>
          </p:cNvPicPr>
          <p:nvPr/>
        </p:nvPicPr>
        <p:blipFill>
          <a:blip r:embed="rId2"/>
          <a:stretch>
            <a:fillRect/>
          </a:stretch>
        </p:blipFill>
        <p:spPr>
          <a:xfrm>
            <a:off x="239278" y="1481826"/>
            <a:ext cx="5353050" cy="1838325"/>
          </a:xfrm>
          <a:prstGeom prst="rect">
            <a:avLst/>
          </a:prstGeom>
        </p:spPr>
      </p:pic>
      <p:pic>
        <p:nvPicPr>
          <p:cNvPr id="11" name="Imagen 10">
            <a:extLst>
              <a:ext uri="{FF2B5EF4-FFF2-40B4-BE49-F238E27FC236}">
                <a16:creationId xmlns:a16="http://schemas.microsoft.com/office/drawing/2014/main" id="{800EE74F-5382-4F64-8CEF-E6F9A7C6022F}"/>
              </a:ext>
            </a:extLst>
          </p:cNvPr>
          <p:cNvPicPr>
            <a:picLocks noChangeAspect="1"/>
          </p:cNvPicPr>
          <p:nvPr/>
        </p:nvPicPr>
        <p:blipFill>
          <a:blip r:embed="rId3"/>
          <a:stretch>
            <a:fillRect/>
          </a:stretch>
        </p:blipFill>
        <p:spPr>
          <a:xfrm>
            <a:off x="145027" y="3708112"/>
            <a:ext cx="6629400" cy="3057525"/>
          </a:xfrm>
          <a:prstGeom prst="rect">
            <a:avLst/>
          </a:prstGeom>
        </p:spPr>
      </p:pic>
      <p:pic>
        <p:nvPicPr>
          <p:cNvPr id="12" name="Imagen 11">
            <a:extLst>
              <a:ext uri="{FF2B5EF4-FFF2-40B4-BE49-F238E27FC236}">
                <a16:creationId xmlns:a16="http://schemas.microsoft.com/office/drawing/2014/main" id="{0ED07C2C-D1AE-4968-A28D-A99AC22D0ED7}"/>
              </a:ext>
            </a:extLst>
          </p:cNvPr>
          <p:cNvPicPr>
            <a:picLocks noChangeAspect="1"/>
          </p:cNvPicPr>
          <p:nvPr/>
        </p:nvPicPr>
        <p:blipFill>
          <a:blip r:embed="rId4"/>
          <a:stretch>
            <a:fillRect/>
          </a:stretch>
        </p:blipFill>
        <p:spPr>
          <a:xfrm>
            <a:off x="5411736" y="3276600"/>
            <a:ext cx="6697137" cy="304800"/>
          </a:xfrm>
          <a:prstGeom prst="rect">
            <a:avLst/>
          </a:prstGeom>
        </p:spPr>
      </p:pic>
      <p:pic>
        <p:nvPicPr>
          <p:cNvPr id="14" name="Imagen 13">
            <a:extLst>
              <a:ext uri="{FF2B5EF4-FFF2-40B4-BE49-F238E27FC236}">
                <a16:creationId xmlns:a16="http://schemas.microsoft.com/office/drawing/2014/main" id="{8E74C012-598F-4B72-8684-FCB303EC3605}"/>
              </a:ext>
            </a:extLst>
          </p:cNvPr>
          <p:cNvPicPr>
            <a:picLocks noChangeAspect="1"/>
          </p:cNvPicPr>
          <p:nvPr/>
        </p:nvPicPr>
        <p:blipFill>
          <a:blip r:embed="rId5"/>
          <a:stretch>
            <a:fillRect/>
          </a:stretch>
        </p:blipFill>
        <p:spPr>
          <a:xfrm>
            <a:off x="7756090" y="3890502"/>
            <a:ext cx="3805368" cy="2598788"/>
          </a:xfrm>
          <a:prstGeom prst="rect">
            <a:avLst/>
          </a:prstGeom>
        </p:spPr>
      </p:pic>
    </p:spTree>
    <p:extLst>
      <p:ext uri="{BB962C8B-B14F-4D97-AF65-F5344CB8AC3E}">
        <p14:creationId xmlns:p14="http://schemas.microsoft.com/office/powerpoint/2010/main" val="3837041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5 Grupo"/>
          <p:cNvGrpSpPr/>
          <p:nvPr/>
        </p:nvGrpSpPr>
        <p:grpSpPr>
          <a:xfrm>
            <a:off x="0" y="-384515"/>
            <a:ext cx="12192000" cy="4736401"/>
            <a:chOff x="0" y="542925"/>
            <a:chExt cx="9144000" cy="3776949"/>
          </a:xfrm>
        </p:grpSpPr>
        <p:sp>
          <p:nvSpPr>
            <p:cNvPr id="152"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153"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154"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158"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15867" y="-51129"/>
            <a:ext cx="12207866" cy="479663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3032585" y="516820"/>
            <a:ext cx="6264307" cy="1077218"/>
          </a:xfrm>
          <a:prstGeom prst="rect">
            <a:avLst/>
          </a:prstGeom>
          <a:noFill/>
        </p:spPr>
        <p:txBody>
          <a:bodyPr wrap="square" rtlCol="0">
            <a:spAutoFit/>
          </a:bodyPr>
          <a:lstStyle/>
          <a:p>
            <a:pPr algn="ctr"/>
            <a:r>
              <a:rPr lang="es-CO" sz="3200" b="1" dirty="0">
                <a:solidFill>
                  <a:schemeClr val="bg1">
                    <a:lumMod val="95000"/>
                  </a:schemeClr>
                </a:solidFill>
              </a:rPr>
              <a:t>APLICACIÓN DE LA METODOLOGIA CHRISP </a:t>
            </a:r>
          </a:p>
        </p:txBody>
      </p:sp>
      <p:sp>
        <p:nvSpPr>
          <p:cNvPr id="5" name="Chevron 52"/>
          <p:cNvSpPr/>
          <p:nvPr/>
        </p:nvSpPr>
        <p:spPr>
          <a:xfrm>
            <a:off x="605306" y="2153266"/>
            <a:ext cx="11165983" cy="3154987"/>
          </a:xfrm>
          <a:prstGeom prst="chevron">
            <a:avLst/>
          </a:prstGeom>
          <a:solidFill>
            <a:srgbClr val="D1863B"/>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0" tIns="45715" rIns="0" bIns="45715" rtlCol="0" anchor="ctr"/>
          <a:lstStyle/>
          <a:p>
            <a:pPr algn="ctr"/>
            <a:endParaRPr lang="es-MX" sz="900" dirty="0">
              <a:solidFill>
                <a:schemeClr val="tx1"/>
              </a:solidFill>
            </a:endParaRPr>
          </a:p>
        </p:txBody>
      </p:sp>
      <p:sp>
        <p:nvSpPr>
          <p:cNvPr id="69" name="124 Rectángulo"/>
          <p:cNvSpPr/>
          <p:nvPr/>
        </p:nvSpPr>
        <p:spPr>
          <a:xfrm>
            <a:off x="2155887" y="4786865"/>
            <a:ext cx="5688632" cy="86409"/>
          </a:xfrm>
          <a:prstGeom prst="rect">
            <a:avLst/>
          </a:prstGeom>
          <a:scene3d>
            <a:camera prst="orthographicFront"/>
            <a:lightRig rig="threePt" dir="t">
              <a:rot lat="0" lon="0" rev="7500000"/>
            </a:lightRig>
          </a:scene3d>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1000" kern="1200" dirty="0"/>
          </a:p>
        </p:txBody>
      </p:sp>
      <p:grpSp>
        <p:nvGrpSpPr>
          <p:cNvPr id="95" name="20 Grupo"/>
          <p:cNvGrpSpPr/>
          <p:nvPr/>
        </p:nvGrpSpPr>
        <p:grpSpPr>
          <a:xfrm>
            <a:off x="796414" y="2639989"/>
            <a:ext cx="1600681" cy="2001985"/>
            <a:chOff x="0" y="75009"/>
            <a:chExt cx="1012729" cy="600079"/>
          </a:xfrm>
          <a:scene3d>
            <a:camera prst="orthographicFront"/>
            <a:lightRig rig="threePt" dir="t">
              <a:rot lat="0" lon="0" rev="7500000"/>
            </a:lightRig>
          </a:scene3d>
        </p:grpSpPr>
        <p:sp>
          <p:nvSpPr>
            <p:cNvPr id="9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9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98" name="23 Grupo"/>
          <p:cNvGrpSpPr/>
          <p:nvPr/>
        </p:nvGrpSpPr>
        <p:grpSpPr>
          <a:xfrm>
            <a:off x="934466" y="2773172"/>
            <a:ext cx="1359937" cy="1779407"/>
            <a:chOff x="3259199" y="162857"/>
            <a:chExt cx="810183" cy="303384"/>
          </a:xfrm>
          <a:scene3d>
            <a:camera prst="orthographicFront"/>
            <a:lightRig rig="threePt" dir="t">
              <a:rot lat="0" lon="0" rev="7500000"/>
            </a:lightRig>
          </a:scene3d>
        </p:grpSpPr>
        <p:sp>
          <p:nvSpPr>
            <p:cNvPr id="99"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0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Compresión del negocio</a:t>
              </a:r>
              <a:endParaRPr lang="es-MX" sz="2000" b="1" kern="1200" dirty="0"/>
            </a:p>
          </p:txBody>
        </p:sp>
      </p:grpSp>
      <p:grpSp>
        <p:nvGrpSpPr>
          <p:cNvPr id="119" name="20 Grupo"/>
          <p:cNvGrpSpPr/>
          <p:nvPr/>
        </p:nvGrpSpPr>
        <p:grpSpPr>
          <a:xfrm>
            <a:off x="2579682" y="2639989"/>
            <a:ext cx="1600681" cy="2001985"/>
            <a:chOff x="0" y="75009"/>
            <a:chExt cx="1012729" cy="600079"/>
          </a:xfrm>
          <a:scene3d>
            <a:camera prst="orthographicFront"/>
            <a:lightRig rig="threePt" dir="t">
              <a:rot lat="0" lon="0" rev="7500000"/>
            </a:lightRig>
          </a:scene3d>
        </p:grpSpPr>
        <p:sp>
          <p:nvSpPr>
            <p:cNvPr id="120"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1"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2" name="23 Grupo"/>
          <p:cNvGrpSpPr/>
          <p:nvPr/>
        </p:nvGrpSpPr>
        <p:grpSpPr>
          <a:xfrm>
            <a:off x="2717734" y="2773172"/>
            <a:ext cx="1359937" cy="1779407"/>
            <a:chOff x="3259199" y="162857"/>
            <a:chExt cx="810183" cy="303384"/>
          </a:xfrm>
          <a:scene3d>
            <a:camera prst="orthographicFront"/>
            <a:lightRig rig="threePt" dir="t">
              <a:rot lat="0" lon="0" rev="7500000"/>
            </a:lightRig>
          </a:scene3d>
        </p:grpSpPr>
        <p:sp>
          <p:nvSpPr>
            <p:cNvPr id="123"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24"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Compresión de datos</a:t>
              </a:r>
              <a:endParaRPr lang="es-MX" sz="2000" b="1" kern="1200" dirty="0"/>
            </a:p>
          </p:txBody>
        </p:sp>
      </p:grpSp>
      <p:grpSp>
        <p:nvGrpSpPr>
          <p:cNvPr id="125" name="20 Grupo"/>
          <p:cNvGrpSpPr/>
          <p:nvPr/>
        </p:nvGrpSpPr>
        <p:grpSpPr>
          <a:xfrm>
            <a:off x="4357237" y="2639989"/>
            <a:ext cx="1600681" cy="2001985"/>
            <a:chOff x="0" y="75009"/>
            <a:chExt cx="1012729" cy="600079"/>
          </a:xfrm>
          <a:scene3d>
            <a:camera prst="orthographicFront"/>
            <a:lightRig rig="threePt" dir="t">
              <a:rot lat="0" lon="0" rev="7500000"/>
            </a:lightRig>
          </a:scene3d>
        </p:grpSpPr>
        <p:sp>
          <p:nvSpPr>
            <p:cNvPr id="12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8" name="23 Grupo"/>
          <p:cNvGrpSpPr/>
          <p:nvPr/>
        </p:nvGrpSpPr>
        <p:grpSpPr>
          <a:xfrm>
            <a:off x="4495289" y="2773172"/>
            <a:ext cx="1359937" cy="1779407"/>
            <a:chOff x="3259199" y="162857"/>
            <a:chExt cx="810183" cy="303384"/>
          </a:xfrm>
          <a:scene3d>
            <a:camera prst="orthographicFront"/>
            <a:lightRig rig="threePt" dir="t">
              <a:rot lat="0" lon="0" rev="7500000"/>
            </a:lightRig>
          </a:scene3d>
        </p:grpSpPr>
        <p:sp>
          <p:nvSpPr>
            <p:cNvPr id="129"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Preparación de datos</a:t>
              </a:r>
              <a:endParaRPr lang="es-MX" sz="2000" b="1" kern="1200" dirty="0"/>
            </a:p>
          </p:txBody>
        </p:sp>
      </p:grpSp>
      <p:grpSp>
        <p:nvGrpSpPr>
          <p:cNvPr id="131" name="20 Grupo"/>
          <p:cNvGrpSpPr/>
          <p:nvPr/>
        </p:nvGrpSpPr>
        <p:grpSpPr>
          <a:xfrm>
            <a:off x="6164739" y="2639989"/>
            <a:ext cx="1679780" cy="2001985"/>
            <a:chOff x="0" y="75009"/>
            <a:chExt cx="1012729" cy="600079"/>
          </a:xfrm>
          <a:scene3d>
            <a:camera prst="orthographicFront"/>
            <a:lightRig rig="threePt" dir="t">
              <a:rot lat="0" lon="0" rev="7500000"/>
            </a:lightRig>
          </a:scene3d>
        </p:grpSpPr>
        <p:sp>
          <p:nvSpPr>
            <p:cNvPr id="132"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3"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34" name="23 Grupo"/>
          <p:cNvGrpSpPr/>
          <p:nvPr/>
        </p:nvGrpSpPr>
        <p:grpSpPr>
          <a:xfrm>
            <a:off x="6280346" y="2773172"/>
            <a:ext cx="1564172" cy="1779407"/>
            <a:chOff x="3245827" y="162857"/>
            <a:chExt cx="931856" cy="303384"/>
          </a:xfrm>
          <a:scene3d>
            <a:camera prst="orthographicFront"/>
            <a:lightRig rig="threePt" dir="t">
              <a:rot lat="0" lon="0" rev="7500000"/>
            </a:lightRig>
          </a:scene3d>
        </p:grpSpPr>
        <p:sp>
          <p:nvSpPr>
            <p:cNvPr id="135" name="24 Rectángulo redondeado"/>
            <p:cNvSpPr/>
            <p:nvPr/>
          </p:nvSpPr>
          <p:spPr>
            <a:xfrm>
              <a:off x="3259199" y="162857"/>
              <a:ext cx="880222" cy="303384"/>
            </a:xfrm>
            <a:prstGeom prst="roundRect">
              <a:avLst>
                <a:gd name="adj" fmla="val 10000"/>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6" name="25 Rectángulo"/>
            <p:cNvSpPr/>
            <p:nvPr/>
          </p:nvSpPr>
          <p:spPr>
            <a:xfrm>
              <a:off x="3245827" y="167434"/>
              <a:ext cx="931856"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b="1" dirty="0">
                  <a:solidFill>
                    <a:srgbClr val="FF0000"/>
                  </a:solidFill>
                </a:rPr>
                <a:t>Modelamiento</a:t>
              </a:r>
              <a:endParaRPr lang="es-MX" b="1" kern="1200" dirty="0">
                <a:solidFill>
                  <a:srgbClr val="FF0000"/>
                </a:solidFill>
              </a:endParaRPr>
            </a:p>
          </p:txBody>
        </p:sp>
      </p:grpSp>
      <p:grpSp>
        <p:nvGrpSpPr>
          <p:cNvPr id="137" name="20 Grupo"/>
          <p:cNvGrpSpPr/>
          <p:nvPr/>
        </p:nvGrpSpPr>
        <p:grpSpPr>
          <a:xfrm>
            <a:off x="7979926" y="2639989"/>
            <a:ext cx="1600681" cy="2001985"/>
            <a:chOff x="0" y="75009"/>
            <a:chExt cx="1012729" cy="600079"/>
          </a:xfrm>
          <a:scene3d>
            <a:camera prst="orthographicFront"/>
            <a:lightRig rig="threePt" dir="t">
              <a:rot lat="0" lon="0" rev="7500000"/>
            </a:lightRig>
          </a:scene3d>
        </p:grpSpPr>
        <p:sp>
          <p:nvSpPr>
            <p:cNvPr id="138"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9"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0" name="23 Grupo"/>
          <p:cNvGrpSpPr/>
          <p:nvPr/>
        </p:nvGrpSpPr>
        <p:grpSpPr>
          <a:xfrm>
            <a:off x="8117978" y="2773172"/>
            <a:ext cx="1359937" cy="1779407"/>
            <a:chOff x="3259199" y="162857"/>
            <a:chExt cx="810183" cy="303384"/>
          </a:xfrm>
          <a:scene3d>
            <a:camera prst="orthographicFront"/>
            <a:lightRig rig="threePt" dir="t">
              <a:rot lat="0" lon="0" rev="7500000"/>
            </a:lightRig>
          </a:scene3d>
        </p:grpSpPr>
        <p:sp>
          <p:nvSpPr>
            <p:cNvPr id="141"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2"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Evaluación</a:t>
              </a:r>
              <a:endParaRPr lang="es-MX" sz="2000" b="1" kern="1200" dirty="0"/>
            </a:p>
          </p:txBody>
        </p:sp>
      </p:grpSp>
      <p:grpSp>
        <p:nvGrpSpPr>
          <p:cNvPr id="143" name="20 Grupo"/>
          <p:cNvGrpSpPr/>
          <p:nvPr/>
        </p:nvGrpSpPr>
        <p:grpSpPr>
          <a:xfrm>
            <a:off x="9780239" y="2639989"/>
            <a:ext cx="1600681" cy="2001985"/>
            <a:chOff x="0" y="75009"/>
            <a:chExt cx="1012729" cy="600079"/>
          </a:xfrm>
          <a:scene3d>
            <a:camera prst="orthographicFront"/>
            <a:lightRig rig="threePt" dir="t">
              <a:rot lat="0" lon="0" rev="7500000"/>
            </a:lightRig>
          </a:scene3d>
        </p:grpSpPr>
        <p:sp>
          <p:nvSpPr>
            <p:cNvPr id="144"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45"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6" name="23 Grupo"/>
          <p:cNvGrpSpPr/>
          <p:nvPr/>
        </p:nvGrpSpPr>
        <p:grpSpPr>
          <a:xfrm>
            <a:off x="9918291" y="2773172"/>
            <a:ext cx="1359937" cy="1779407"/>
            <a:chOff x="3259199" y="162857"/>
            <a:chExt cx="810183" cy="303384"/>
          </a:xfrm>
          <a:scene3d>
            <a:camera prst="orthographicFront"/>
            <a:lightRig rig="threePt" dir="t">
              <a:rot lat="0" lon="0" rev="7500000"/>
            </a:lightRig>
          </a:scene3d>
        </p:grpSpPr>
        <p:sp>
          <p:nvSpPr>
            <p:cNvPr id="147"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8"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Despliegue</a:t>
              </a:r>
            </a:p>
          </p:txBody>
        </p:sp>
      </p:grpSp>
      <p:sp>
        <p:nvSpPr>
          <p:cNvPr id="149" name="123 Rectángulo redondeado"/>
          <p:cNvSpPr/>
          <p:nvPr/>
        </p:nvSpPr>
        <p:spPr>
          <a:xfrm>
            <a:off x="2874187" y="4884588"/>
            <a:ext cx="5688632" cy="288032"/>
          </a:xfrm>
          <a:prstGeom prst="roundRect">
            <a:avLst>
              <a:gd name="adj" fmla="val 10000"/>
            </a:avLst>
          </a:prstGeom>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txBody>
          <a:bodyPr/>
          <a:lstStyle/>
          <a:p>
            <a:pPr algn="ctr"/>
            <a:r>
              <a:rPr lang="es-CO" sz="1600" b="1" dirty="0"/>
              <a:t>Fases metodología CRISP-DM</a:t>
            </a:r>
            <a:endParaRPr lang="es-ES" sz="1600" b="1" dirty="0"/>
          </a:p>
        </p:txBody>
      </p:sp>
      <p:sp>
        <p:nvSpPr>
          <p:cNvPr id="150" name="82 CuadroTexto"/>
          <p:cNvSpPr txBox="1"/>
          <p:nvPr/>
        </p:nvSpPr>
        <p:spPr>
          <a:xfrm>
            <a:off x="2584223" y="5704578"/>
            <a:ext cx="7349433" cy="646331"/>
          </a:xfrm>
          <a:prstGeom prst="rect">
            <a:avLst/>
          </a:prstGeom>
          <a:noFill/>
        </p:spPr>
        <p:txBody>
          <a:bodyPr wrap="square" rtlCol="0">
            <a:spAutoFit/>
          </a:bodyPr>
          <a:lstStyle/>
          <a:p>
            <a:r>
              <a:rPr lang="es-CO" dirty="0">
                <a:latin typeface="Trebuchet MS" pitchFamily="34" charset="0"/>
              </a:rPr>
              <a:t>La metodología aplicada para el desarrollo de este proyecto es la metodología CRISP-DM, para soluciones de minería de datos.</a:t>
            </a:r>
            <a:endParaRPr lang="es-ES" dirty="0">
              <a:latin typeface="Trebuchet MS" pitchFamily="34" charset="0"/>
            </a:endParaRPr>
          </a:p>
        </p:txBody>
      </p:sp>
      <p:sp>
        <p:nvSpPr>
          <p:cNvPr id="53" name="CuadroTexto 52">
            <a:extLst>
              <a:ext uri="{FF2B5EF4-FFF2-40B4-BE49-F238E27FC236}">
                <a16:creationId xmlns:a16="http://schemas.microsoft.com/office/drawing/2014/main" id="{9B98CADE-F431-4E19-8C8F-1DC6705C825A}"/>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55" name="CuadroTexto 54">
            <a:extLst>
              <a:ext uri="{FF2B5EF4-FFF2-40B4-BE49-F238E27FC236}">
                <a16:creationId xmlns:a16="http://schemas.microsoft.com/office/drawing/2014/main" id="{F015FDD9-15D7-4A1F-8D98-7C9C97E86BAB}"/>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3856971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4 Grupo"/>
          <p:cNvGrpSpPr/>
          <p:nvPr/>
        </p:nvGrpSpPr>
        <p:grpSpPr>
          <a:xfrm>
            <a:off x="0" y="270456"/>
            <a:ext cx="12192000" cy="6727924"/>
            <a:chOff x="0" y="542925"/>
            <a:chExt cx="9144000" cy="3776949"/>
          </a:xfrm>
        </p:grpSpPr>
        <p:sp>
          <p:nvSpPr>
            <p:cNvPr id="25"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26"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27"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6" name="Imagen 5"/>
          <p:cNvPicPr>
            <a:picLocks noChangeAspect="1"/>
          </p:cNvPicPr>
          <p:nvPr/>
        </p:nvPicPr>
        <p:blipFill>
          <a:blip r:embed="rId3"/>
          <a:stretch>
            <a:fillRect/>
          </a:stretch>
        </p:blipFill>
        <p:spPr>
          <a:xfrm>
            <a:off x="0" y="733553"/>
            <a:ext cx="12192000" cy="5424960"/>
          </a:xfrm>
          <a:prstGeom prst="rect">
            <a:avLst/>
          </a:prstGeom>
        </p:spPr>
      </p:pic>
      <p:sp>
        <p:nvSpPr>
          <p:cNvPr id="8" name="CuadroTexto 7"/>
          <p:cNvSpPr txBox="1"/>
          <p:nvPr/>
        </p:nvSpPr>
        <p:spPr>
          <a:xfrm>
            <a:off x="2749250" y="148778"/>
            <a:ext cx="6264307" cy="584775"/>
          </a:xfrm>
          <a:prstGeom prst="rect">
            <a:avLst/>
          </a:prstGeom>
          <a:noFill/>
        </p:spPr>
        <p:txBody>
          <a:bodyPr wrap="square" rtlCol="0">
            <a:spAutoFit/>
          </a:bodyPr>
          <a:lstStyle/>
          <a:p>
            <a:pPr algn="ctr"/>
            <a:r>
              <a:rPr lang="es-CO" sz="3200" b="1" dirty="0"/>
              <a:t>MODELAMIENTO</a:t>
            </a:r>
          </a:p>
        </p:txBody>
      </p:sp>
      <p:sp>
        <p:nvSpPr>
          <p:cNvPr id="13" name="Rectángulo 12"/>
          <p:cNvSpPr/>
          <p:nvPr/>
        </p:nvSpPr>
        <p:spPr>
          <a:xfrm>
            <a:off x="269019" y="1246721"/>
            <a:ext cx="5220853" cy="523220"/>
          </a:xfrm>
          <a:prstGeom prst="rect">
            <a:avLst/>
          </a:prstGeom>
        </p:spPr>
        <p:txBody>
          <a:bodyPr wrap="none">
            <a:spAutoFit/>
          </a:bodyPr>
          <a:lstStyle/>
          <a:p>
            <a:pPr lvl="1"/>
            <a:r>
              <a:rPr lang="es-CO" sz="2800" b="1" dirty="0">
                <a:solidFill>
                  <a:srgbClr val="00B0F0"/>
                </a:solidFill>
              </a:rPr>
              <a:t>TECNICAS DE MODELAMIENTO</a:t>
            </a:r>
          </a:p>
        </p:txBody>
      </p:sp>
      <p:sp>
        <p:nvSpPr>
          <p:cNvPr id="3" name="CuadroTexto 2"/>
          <p:cNvSpPr txBox="1"/>
          <p:nvPr/>
        </p:nvSpPr>
        <p:spPr>
          <a:xfrm>
            <a:off x="3938616" y="2388014"/>
            <a:ext cx="4314766" cy="461665"/>
          </a:xfrm>
          <a:prstGeom prst="rect">
            <a:avLst/>
          </a:prstGeom>
          <a:noFill/>
        </p:spPr>
        <p:txBody>
          <a:bodyPr wrap="square" rtlCol="0">
            <a:spAutoFit/>
          </a:bodyPr>
          <a:lstStyle/>
          <a:p>
            <a:r>
              <a:rPr lang="es-CO" sz="2400" b="1" dirty="0">
                <a:solidFill>
                  <a:schemeClr val="accent3">
                    <a:lumMod val="20000"/>
                    <a:lumOff val="80000"/>
                  </a:schemeClr>
                </a:solidFill>
              </a:rPr>
              <a:t>  </a:t>
            </a:r>
            <a:r>
              <a:rPr lang="es-ES" sz="2400" b="1" dirty="0" err="1">
                <a:solidFill>
                  <a:schemeClr val="accent3">
                    <a:lumMod val="20000"/>
                    <a:lumOff val="80000"/>
                  </a:schemeClr>
                </a:solidFill>
              </a:rPr>
              <a:t>Clustering</a:t>
            </a:r>
            <a:r>
              <a:rPr lang="es-ES" sz="2400" b="1" dirty="0">
                <a:solidFill>
                  <a:schemeClr val="accent3">
                    <a:lumMod val="20000"/>
                    <a:lumOff val="80000"/>
                  </a:schemeClr>
                </a:solidFill>
              </a:rPr>
              <a:t> (K-MEANS) - PCA</a:t>
            </a:r>
          </a:p>
        </p:txBody>
      </p:sp>
      <p:sp>
        <p:nvSpPr>
          <p:cNvPr id="15" name="Oval 24"/>
          <p:cNvSpPr/>
          <p:nvPr/>
        </p:nvSpPr>
        <p:spPr>
          <a:xfrm>
            <a:off x="3613276" y="3339914"/>
            <a:ext cx="177099" cy="160718"/>
          </a:xfrm>
          <a:prstGeom prst="ellipse">
            <a:avLst/>
          </a:prstGeom>
          <a:solidFill>
            <a:schemeClr val="accent4">
              <a:lumMod val="75000"/>
            </a:schemeClr>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just"/>
            <a:endParaRPr lang="es-MX" dirty="0"/>
          </a:p>
        </p:txBody>
      </p:sp>
      <p:sp>
        <p:nvSpPr>
          <p:cNvPr id="17" name="Oval 24"/>
          <p:cNvSpPr/>
          <p:nvPr/>
        </p:nvSpPr>
        <p:spPr>
          <a:xfrm>
            <a:off x="3612240" y="2574797"/>
            <a:ext cx="177099" cy="160718"/>
          </a:xfrm>
          <a:prstGeom prst="ellipse">
            <a:avLst/>
          </a:prstGeom>
          <a:solidFill>
            <a:schemeClr val="accent4">
              <a:lumMod val="75000"/>
            </a:schemeClr>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just"/>
            <a:endParaRPr lang="es-MX" dirty="0"/>
          </a:p>
        </p:txBody>
      </p:sp>
      <p:sp>
        <p:nvSpPr>
          <p:cNvPr id="21" name="Oval 24"/>
          <p:cNvSpPr/>
          <p:nvPr/>
        </p:nvSpPr>
        <p:spPr>
          <a:xfrm>
            <a:off x="3612240" y="4149378"/>
            <a:ext cx="177099" cy="160718"/>
          </a:xfrm>
          <a:prstGeom prst="ellipse">
            <a:avLst/>
          </a:prstGeom>
          <a:solidFill>
            <a:schemeClr val="accent4">
              <a:lumMod val="75000"/>
            </a:schemeClr>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just"/>
            <a:endParaRPr lang="es-MX" dirty="0"/>
          </a:p>
        </p:txBody>
      </p:sp>
      <p:sp>
        <p:nvSpPr>
          <p:cNvPr id="20" name="CuadroTexto 19">
            <a:extLst>
              <a:ext uri="{FF2B5EF4-FFF2-40B4-BE49-F238E27FC236}">
                <a16:creationId xmlns:a16="http://schemas.microsoft.com/office/drawing/2014/main" id="{B5317B4D-2854-47AE-A704-116859F02A19}"/>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28" name="CuadroTexto 27">
            <a:extLst>
              <a:ext uri="{FF2B5EF4-FFF2-40B4-BE49-F238E27FC236}">
                <a16:creationId xmlns:a16="http://schemas.microsoft.com/office/drawing/2014/main" id="{830E6042-2D68-4FF5-A4AB-E22D71E163AA}"/>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
        <p:nvSpPr>
          <p:cNvPr id="16" name="CuadroTexto 15">
            <a:extLst>
              <a:ext uri="{FF2B5EF4-FFF2-40B4-BE49-F238E27FC236}">
                <a16:creationId xmlns:a16="http://schemas.microsoft.com/office/drawing/2014/main" id="{B6E5B288-7BF8-42F7-8E23-758A84C698FE}"/>
              </a:ext>
            </a:extLst>
          </p:cNvPr>
          <p:cNvSpPr txBox="1"/>
          <p:nvPr/>
        </p:nvSpPr>
        <p:spPr>
          <a:xfrm>
            <a:off x="3938616" y="3152551"/>
            <a:ext cx="4314766" cy="461665"/>
          </a:xfrm>
          <a:prstGeom prst="rect">
            <a:avLst/>
          </a:prstGeom>
          <a:noFill/>
        </p:spPr>
        <p:txBody>
          <a:bodyPr wrap="square" rtlCol="0">
            <a:spAutoFit/>
          </a:bodyPr>
          <a:lstStyle/>
          <a:p>
            <a:r>
              <a:rPr lang="es-ES" sz="2400" b="1" dirty="0">
                <a:solidFill>
                  <a:schemeClr val="accent3">
                    <a:lumMod val="20000"/>
                    <a:lumOff val="80000"/>
                  </a:schemeClr>
                </a:solidFill>
              </a:rPr>
              <a:t>   LDA</a:t>
            </a:r>
          </a:p>
        </p:txBody>
      </p:sp>
      <p:sp>
        <p:nvSpPr>
          <p:cNvPr id="19" name="CuadroTexto 18">
            <a:extLst>
              <a:ext uri="{FF2B5EF4-FFF2-40B4-BE49-F238E27FC236}">
                <a16:creationId xmlns:a16="http://schemas.microsoft.com/office/drawing/2014/main" id="{9432FA9A-0229-446C-9A9A-7DF12C0F8310}"/>
              </a:ext>
            </a:extLst>
          </p:cNvPr>
          <p:cNvSpPr txBox="1"/>
          <p:nvPr/>
        </p:nvSpPr>
        <p:spPr>
          <a:xfrm>
            <a:off x="3938616" y="3935920"/>
            <a:ext cx="4314766" cy="461665"/>
          </a:xfrm>
          <a:prstGeom prst="rect">
            <a:avLst/>
          </a:prstGeom>
          <a:noFill/>
        </p:spPr>
        <p:txBody>
          <a:bodyPr wrap="square" rtlCol="0">
            <a:spAutoFit/>
          </a:bodyPr>
          <a:lstStyle/>
          <a:p>
            <a:r>
              <a:rPr lang="es-ES" sz="2400" b="1" dirty="0">
                <a:solidFill>
                  <a:schemeClr val="accent3">
                    <a:lumMod val="20000"/>
                    <a:lumOff val="80000"/>
                  </a:schemeClr>
                </a:solidFill>
              </a:rPr>
              <a:t>   LSTM</a:t>
            </a:r>
          </a:p>
        </p:txBody>
      </p:sp>
    </p:spTree>
    <p:extLst>
      <p:ext uri="{BB962C8B-B14F-4D97-AF65-F5344CB8AC3E}">
        <p14:creationId xmlns:p14="http://schemas.microsoft.com/office/powerpoint/2010/main" val="1454100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269020" y="159271"/>
            <a:ext cx="3437742" cy="584775"/>
          </a:xfrm>
          <a:prstGeom prst="rect">
            <a:avLst/>
          </a:prstGeom>
          <a:noFill/>
        </p:spPr>
        <p:txBody>
          <a:bodyPr wrap="square" rtlCol="0">
            <a:spAutoFit/>
          </a:bodyPr>
          <a:lstStyle/>
          <a:p>
            <a:pPr algn="ctr"/>
            <a:r>
              <a:rPr lang="es-CO" sz="3200" b="1" dirty="0"/>
              <a:t>MODELAMIENTO</a:t>
            </a:r>
          </a:p>
        </p:txBody>
      </p:sp>
      <p:sp>
        <p:nvSpPr>
          <p:cNvPr id="12" name="Rectángulo 11"/>
          <p:cNvSpPr/>
          <p:nvPr/>
        </p:nvSpPr>
        <p:spPr>
          <a:xfrm>
            <a:off x="464898" y="977887"/>
            <a:ext cx="4435379" cy="523220"/>
          </a:xfrm>
          <a:prstGeom prst="rect">
            <a:avLst/>
          </a:prstGeom>
        </p:spPr>
        <p:txBody>
          <a:bodyPr wrap="square">
            <a:spAutoFit/>
          </a:bodyPr>
          <a:lstStyle/>
          <a:p>
            <a:pPr lvl="1"/>
            <a:r>
              <a:rPr lang="es-CO" sz="2800" b="1" dirty="0">
                <a:solidFill>
                  <a:srgbClr val="00B0F0"/>
                </a:solidFill>
              </a:rPr>
              <a:t>CLUSTERING (K-MEANS)</a:t>
            </a:r>
          </a:p>
        </p:txBody>
      </p:sp>
      <p:sp>
        <p:nvSpPr>
          <p:cNvPr id="16" name="CuadroTexto 15">
            <a:extLst>
              <a:ext uri="{FF2B5EF4-FFF2-40B4-BE49-F238E27FC236}">
                <a16:creationId xmlns:a16="http://schemas.microsoft.com/office/drawing/2014/main" id="{2BB82215-8A6D-4CD3-83C2-833476F05E26}"/>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21" name="CuadroTexto 20">
            <a:extLst>
              <a:ext uri="{FF2B5EF4-FFF2-40B4-BE49-F238E27FC236}">
                <a16:creationId xmlns:a16="http://schemas.microsoft.com/office/drawing/2014/main" id="{3DCD482B-58B2-45E9-810B-61EB3AF65AB0}"/>
              </a:ext>
            </a:extLst>
          </p:cNvPr>
          <p:cNvSpPr txBox="1"/>
          <p:nvPr/>
        </p:nvSpPr>
        <p:spPr>
          <a:xfrm>
            <a:off x="88642" y="6257484"/>
            <a:ext cx="4855956" cy="523220"/>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pic>
        <p:nvPicPr>
          <p:cNvPr id="5" name="Imagen 4">
            <a:extLst>
              <a:ext uri="{FF2B5EF4-FFF2-40B4-BE49-F238E27FC236}">
                <a16:creationId xmlns:a16="http://schemas.microsoft.com/office/drawing/2014/main" id="{CC9EB6A0-4467-4EA2-B86E-B92A44C83E4E}"/>
              </a:ext>
            </a:extLst>
          </p:cNvPr>
          <p:cNvPicPr>
            <a:picLocks noChangeAspect="1"/>
          </p:cNvPicPr>
          <p:nvPr/>
        </p:nvPicPr>
        <p:blipFill>
          <a:blip r:embed="rId2"/>
          <a:stretch>
            <a:fillRect/>
          </a:stretch>
        </p:blipFill>
        <p:spPr>
          <a:xfrm>
            <a:off x="4944598" y="273723"/>
            <a:ext cx="7081284" cy="6483631"/>
          </a:xfrm>
          <a:prstGeom prst="rect">
            <a:avLst/>
          </a:prstGeom>
        </p:spPr>
      </p:pic>
      <p:pic>
        <p:nvPicPr>
          <p:cNvPr id="7" name="Imagen 6">
            <a:extLst>
              <a:ext uri="{FF2B5EF4-FFF2-40B4-BE49-F238E27FC236}">
                <a16:creationId xmlns:a16="http://schemas.microsoft.com/office/drawing/2014/main" id="{7359ED32-775D-419C-87E2-DB6E0BD1EE76}"/>
              </a:ext>
            </a:extLst>
          </p:cNvPr>
          <p:cNvPicPr>
            <a:picLocks noChangeAspect="1"/>
          </p:cNvPicPr>
          <p:nvPr/>
        </p:nvPicPr>
        <p:blipFill>
          <a:blip r:embed="rId3"/>
          <a:stretch>
            <a:fillRect/>
          </a:stretch>
        </p:blipFill>
        <p:spPr>
          <a:xfrm>
            <a:off x="464898" y="2223139"/>
            <a:ext cx="3400425" cy="485775"/>
          </a:xfrm>
          <a:prstGeom prst="rect">
            <a:avLst/>
          </a:prstGeom>
        </p:spPr>
      </p:pic>
      <p:pic>
        <p:nvPicPr>
          <p:cNvPr id="9" name="Imagen 8">
            <a:extLst>
              <a:ext uri="{FF2B5EF4-FFF2-40B4-BE49-F238E27FC236}">
                <a16:creationId xmlns:a16="http://schemas.microsoft.com/office/drawing/2014/main" id="{C0E51884-7D8E-4397-BAB5-F8CFD649AD10}"/>
              </a:ext>
            </a:extLst>
          </p:cNvPr>
          <p:cNvPicPr>
            <a:picLocks noChangeAspect="1"/>
          </p:cNvPicPr>
          <p:nvPr/>
        </p:nvPicPr>
        <p:blipFill>
          <a:blip r:embed="rId4"/>
          <a:stretch>
            <a:fillRect/>
          </a:stretch>
        </p:blipFill>
        <p:spPr>
          <a:xfrm>
            <a:off x="270267" y="3278834"/>
            <a:ext cx="4585690" cy="828675"/>
          </a:xfrm>
          <a:prstGeom prst="rect">
            <a:avLst/>
          </a:prstGeom>
        </p:spPr>
      </p:pic>
    </p:spTree>
    <p:extLst>
      <p:ext uri="{BB962C8B-B14F-4D97-AF65-F5344CB8AC3E}">
        <p14:creationId xmlns:p14="http://schemas.microsoft.com/office/powerpoint/2010/main" val="2388012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269020" y="159271"/>
            <a:ext cx="3437742" cy="584775"/>
          </a:xfrm>
          <a:prstGeom prst="rect">
            <a:avLst/>
          </a:prstGeom>
          <a:noFill/>
        </p:spPr>
        <p:txBody>
          <a:bodyPr wrap="square" rtlCol="0">
            <a:spAutoFit/>
          </a:bodyPr>
          <a:lstStyle/>
          <a:p>
            <a:pPr algn="ctr"/>
            <a:r>
              <a:rPr lang="es-CO" sz="3200" b="1" dirty="0"/>
              <a:t>MODELAMIENTO</a:t>
            </a:r>
          </a:p>
        </p:txBody>
      </p:sp>
      <p:sp>
        <p:nvSpPr>
          <p:cNvPr id="12" name="Rectángulo 11"/>
          <p:cNvSpPr/>
          <p:nvPr/>
        </p:nvSpPr>
        <p:spPr>
          <a:xfrm>
            <a:off x="7622782" y="348645"/>
            <a:ext cx="4435379" cy="523220"/>
          </a:xfrm>
          <a:prstGeom prst="rect">
            <a:avLst/>
          </a:prstGeom>
        </p:spPr>
        <p:txBody>
          <a:bodyPr wrap="square">
            <a:spAutoFit/>
          </a:bodyPr>
          <a:lstStyle/>
          <a:p>
            <a:pPr lvl="1"/>
            <a:r>
              <a:rPr lang="es-CO" sz="2800" b="1" dirty="0">
                <a:solidFill>
                  <a:srgbClr val="00B0F0"/>
                </a:solidFill>
              </a:rPr>
              <a:t>CLUSTERING (K-MEANS)</a:t>
            </a:r>
          </a:p>
        </p:txBody>
      </p:sp>
      <p:sp>
        <p:nvSpPr>
          <p:cNvPr id="21" name="CuadroTexto 20">
            <a:extLst>
              <a:ext uri="{FF2B5EF4-FFF2-40B4-BE49-F238E27FC236}">
                <a16:creationId xmlns:a16="http://schemas.microsoft.com/office/drawing/2014/main" id="{3DCD482B-58B2-45E9-810B-61EB3AF65AB0}"/>
              </a:ext>
            </a:extLst>
          </p:cNvPr>
          <p:cNvSpPr txBox="1"/>
          <p:nvPr/>
        </p:nvSpPr>
        <p:spPr>
          <a:xfrm>
            <a:off x="88642" y="6257484"/>
            <a:ext cx="4855956" cy="523220"/>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pic>
        <p:nvPicPr>
          <p:cNvPr id="2" name="Imagen 1">
            <a:extLst>
              <a:ext uri="{FF2B5EF4-FFF2-40B4-BE49-F238E27FC236}">
                <a16:creationId xmlns:a16="http://schemas.microsoft.com/office/drawing/2014/main" id="{D9F33D81-3E14-4898-AD17-206ADF9D1B1C}"/>
              </a:ext>
            </a:extLst>
          </p:cNvPr>
          <p:cNvPicPr>
            <a:picLocks noChangeAspect="1"/>
          </p:cNvPicPr>
          <p:nvPr/>
        </p:nvPicPr>
        <p:blipFill>
          <a:blip r:embed="rId2"/>
          <a:stretch>
            <a:fillRect/>
          </a:stretch>
        </p:blipFill>
        <p:spPr>
          <a:xfrm>
            <a:off x="352434" y="871865"/>
            <a:ext cx="6991350" cy="1200150"/>
          </a:xfrm>
          <a:prstGeom prst="rect">
            <a:avLst/>
          </a:prstGeom>
        </p:spPr>
      </p:pic>
      <p:pic>
        <p:nvPicPr>
          <p:cNvPr id="3" name="Imagen 2">
            <a:extLst>
              <a:ext uri="{FF2B5EF4-FFF2-40B4-BE49-F238E27FC236}">
                <a16:creationId xmlns:a16="http://schemas.microsoft.com/office/drawing/2014/main" id="{9F29DC29-BF9A-448E-A4F7-3E0660B5F4ED}"/>
              </a:ext>
            </a:extLst>
          </p:cNvPr>
          <p:cNvPicPr>
            <a:picLocks noChangeAspect="1"/>
          </p:cNvPicPr>
          <p:nvPr/>
        </p:nvPicPr>
        <p:blipFill>
          <a:blip r:embed="rId3"/>
          <a:stretch>
            <a:fillRect/>
          </a:stretch>
        </p:blipFill>
        <p:spPr>
          <a:xfrm>
            <a:off x="5273014" y="1307670"/>
            <a:ext cx="6385803" cy="5381989"/>
          </a:xfrm>
          <a:prstGeom prst="rect">
            <a:avLst/>
          </a:prstGeom>
        </p:spPr>
      </p:pic>
      <p:pic>
        <p:nvPicPr>
          <p:cNvPr id="4" name="Imagen 3">
            <a:extLst>
              <a:ext uri="{FF2B5EF4-FFF2-40B4-BE49-F238E27FC236}">
                <a16:creationId xmlns:a16="http://schemas.microsoft.com/office/drawing/2014/main" id="{3F066E7A-9243-4093-B6E6-45698D56860D}"/>
              </a:ext>
            </a:extLst>
          </p:cNvPr>
          <p:cNvPicPr>
            <a:picLocks noChangeAspect="1"/>
          </p:cNvPicPr>
          <p:nvPr/>
        </p:nvPicPr>
        <p:blipFill>
          <a:blip r:embed="rId4"/>
          <a:stretch>
            <a:fillRect/>
          </a:stretch>
        </p:blipFill>
        <p:spPr>
          <a:xfrm>
            <a:off x="533183" y="2457210"/>
            <a:ext cx="4311930" cy="3361220"/>
          </a:xfrm>
          <a:prstGeom prst="rect">
            <a:avLst/>
          </a:prstGeom>
        </p:spPr>
      </p:pic>
    </p:spTree>
    <p:extLst>
      <p:ext uri="{BB962C8B-B14F-4D97-AF65-F5344CB8AC3E}">
        <p14:creationId xmlns:p14="http://schemas.microsoft.com/office/powerpoint/2010/main" val="460530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269020" y="159271"/>
            <a:ext cx="3437742" cy="584775"/>
          </a:xfrm>
          <a:prstGeom prst="rect">
            <a:avLst/>
          </a:prstGeom>
          <a:noFill/>
        </p:spPr>
        <p:txBody>
          <a:bodyPr wrap="square" rtlCol="0">
            <a:spAutoFit/>
          </a:bodyPr>
          <a:lstStyle/>
          <a:p>
            <a:pPr algn="ctr"/>
            <a:r>
              <a:rPr lang="es-CO" sz="3200" b="1" dirty="0"/>
              <a:t>MODELAMIENTO</a:t>
            </a:r>
          </a:p>
        </p:txBody>
      </p:sp>
      <p:sp>
        <p:nvSpPr>
          <p:cNvPr id="12" name="Rectángulo 11"/>
          <p:cNvSpPr/>
          <p:nvPr/>
        </p:nvSpPr>
        <p:spPr>
          <a:xfrm>
            <a:off x="7622782" y="348645"/>
            <a:ext cx="4435379" cy="523220"/>
          </a:xfrm>
          <a:prstGeom prst="rect">
            <a:avLst/>
          </a:prstGeom>
        </p:spPr>
        <p:txBody>
          <a:bodyPr wrap="square">
            <a:spAutoFit/>
          </a:bodyPr>
          <a:lstStyle/>
          <a:p>
            <a:pPr lvl="1"/>
            <a:r>
              <a:rPr lang="es-CO" sz="2800" b="1" dirty="0">
                <a:solidFill>
                  <a:srgbClr val="00B0F0"/>
                </a:solidFill>
              </a:rPr>
              <a:t>CLUSTERING (K-MEANS)</a:t>
            </a:r>
          </a:p>
        </p:txBody>
      </p:sp>
      <p:sp>
        <p:nvSpPr>
          <p:cNvPr id="21" name="CuadroTexto 20">
            <a:extLst>
              <a:ext uri="{FF2B5EF4-FFF2-40B4-BE49-F238E27FC236}">
                <a16:creationId xmlns:a16="http://schemas.microsoft.com/office/drawing/2014/main" id="{3DCD482B-58B2-45E9-810B-61EB3AF65AB0}"/>
              </a:ext>
            </a:extLst>
          </p:cNvPr>
          <p:cNvSpPr txBox="1"/>
          <p:nvPr/>
        </p:nvSpPr>
        <p:spPr>
          <a:xfrm>
            <a:off x="174844" y="6390952"/>
            <a:ext cx="5456751"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pic>
        <p:nvPicPr>
          <p:cNvPr id="5" name="Imagen 4">
            <a:extLst>
              <a:ext uri="{FF2B5EF4-FFF2-40B4-BE49-F238E27FC236}">
                <a16:creationId xmlns:a16="http://schemas.microsoft.com/office/drawing/2014/main" id="{5F10CCD8-36B6-4273-BE01-5F2B007DAA4F}"/>
              </a:ext>
            </a:extLst>
          </p:cNvPr>
          <p:cNvPicPr>
            <a:picLocks noChangeAspect="1"/>
          </p:cNvPicPr>
          <p:nvPr/>
        </p:nvPicPr>
        <p:blipFill>
          <a:blip r:embed="rId2"/>
          <a:stretch>
            <a:fillRect/>
          </a:stretch>
        </p:blipFill>
        <p:spPr>
          <a:xfrm>
            <a:off x="651681" y="1753675"/>
            <a:ext cx="4987275" cy="3802933"/>
          </a:xfrm>
          <a:prstGeom prst="rect">
            <a:avLst/>
          </a:prstGeom>
        </p:spPr>
      </p:pic>
      <p:pic>
        <p:nvPicPr>
          <p:cNvPr id="6" name="Imagen 5">
            <a:extLst>
              <a:ext uri="{FF2B5EF4-FFF2-40B4-BE49-F238E27FC236}">
                <a16:creationId xmlns:a16="http://schemas.microsoft.com/office/drawing/2014/main" id="{132963E6-8B1F-4569-BA98-600CC13CEAD6}"/>
              </a:ext>
            </a:extLst>
          </p:cNvPr>
          <p:cNvPicPr>
            <a:picLocks noChangeAspect="1"/>
          </p:cNvPicPr>
          <p:nvPr/>
        </p:nvPicPr>
        <p:blipFill>
          <a:blip r:embed="rId3"/>
          <a:stretch>
            <a:fillRect/>
          </a:stretch>
        </p:blipFill>
        <p:spPr>
          <a:xfrm>
            <a:off x="6553045" y="1535984"/>
            <a:ext cx="3648075" cy="1009650"/>
          </a:xfrm>
          <a:prstGeom prst="rect">
            <a:avLst/>
          </a:prstGeom>
        </p:spPr>
      </p:pic>
      <p:pic>
        <p:nvPicPr>
          <p:cNvPr id="7" name="Imagen 6">
            <a:extLst>
              <a:ext uri="{FF2B5EF4-FFF2-40B4-BE49-F238E27FC236}">
                <a16:creationId xmlns:a16="http://schemas.microsoft.com/office/drawing/2014/main" id="{E8EE7F7C-B48D-42C0-97FB-E03D638A3233}"/>
              </a:ext>
            </a:extLst>
          </p:cNvPr>
          <p:cNvPicPr>
            <a:picLocks noChangeAspect="1"/>
          </p:cNvPicPr>
          <p:nvPr/>
        </p:nvPicPr>
        <p:blipFill>
          <a:blip r:embed="rId4"/>
          <a:stretch>
            <a:fillRect/>
          </a:stretch>
        </p:blipFill>
        <p:spPr>
          <a:xfrm>
            <a:off x="6239948" y="2729219"/>
            <a:ext cx="5273625" cy="3478081"/>
          </a:xfrm>
          <a:prstGeom prst="rect">
            <a:avLst/>
          </a:prstGeom>
        </p:spPr>
      </p:pic>
      <p:sp>
        <p:nvSpPr>
          <p:cNvPr id="11" name="CuadroTexto 10">
            <a:extLst>
              <a:ext uri="{FF2B5EF4-FFF2-40B4-BE49-F238E27FC236}">
                <a16:creationId xmlns:a16="http://schemas.microsoft.com/office/drawing/2014/main" id="{2D5F6010-A930-4AB4-8737-C9AF9D4491AE}"/>
              </a:ext>
            </a:extLst>
          </p:cNvPr>
          <p:cNvSpPr txBox="1"/>
          <p:nvPr/>
        </p:nvSpPr>
        <p:spPr>
          <a:xfrm>
            <a:off x="9394029" y="6444022"/>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Tree>
    <p:extLst>
      <p:ext uri="{BB962C8B-B14F-4D97-AF65-F5344CB8AC3E}">
        <p14:creationId xmlns:p14="http://schemas.microsoft.com/office/powerpoint/2010/main" val="2715955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269020" y="159271"/>
            <a:ext cx="3437742" cy="584775"/>
          </a:xfrm>
          <a:prstGeom prst="rect">
            <a:avLst/>
          </a:prstGeom>
          <a:noFill/>
        </p:spPr>
        <p:txBody>
          <a:bodyPr wrap="square" rtlCol="0">
            <a:spAutoFit/>
          </a:bodyPr>
          <a:lstStyle/>
          <a:p>
            <a:pPr algn="ctr"/>
            <a:r>
              <a:rPr lang="es-CO" sz="3200" b="1" dirty="0"/>
              <a:t>MODELAMIENTO</a:t>
            </a:r>
          </a:p>
        </p:txBody>
      </p:sp>
      <p:sp>
        <p:nvSpPr>
          <p:cNvPr id="12" name="Rectángulo 11"/>
          <p:cNvSpPr/>
          <p:nvPr/>
        </p:nvSpPr>
        <p:spPr>
          <a:xfrm>
            <a:off x="5328990" y="482436"/>
            <a:ext cx="5456751" cy="523220"/>
          </a:xfrm>
          <a:prstGeom prst="rect">
            <a:avLst/>
          </a:prstGeom>
        </p:spPr>
        <p:txBody>
          <a:bodyPr wrap="square">
            <a:spAutoFit/>
          </a:bodyPr>
          <a:lstStyle/>
          <a:p>
            <a:pPr lvl="1"/>
            <a:r>
              <a:rPr lang="es-CO" sz="2800" b="1" dirty="0">
                <a:solidFill>
                  <a:srgbClr val="00B0F0"/>
                </a:solidFill>
              </a:rPr>
              <a:t>CLUSTERING (K-MEANS) - PCA</a:t>
            </a:r>
          </a:p>
        </p:txBody>
      </p:sp>
      <p:pic>
        <p:nvPicPr>
          <p:cNvPr id="2" name="Imagen 1">
            <a:extLst>
              <a:ext uri="{FF2B5EF4-FFF2-40B4-BE49-F238E27FC236}">
                <a16:creationId xmlns:a16="http://schemas.microsoft.com/office/drawing/2014/main" id="{B0A42015-04F9-439F-B994-BC9F1D0FFF39}"/>
              </a:ext>
            </a:extLst>
          </p:cNvPr>
          <p:cNvPicPr>
            <a:picLocks noChangeAspect="1"/>
          </p:cNvPicPr>
          <p:nvPr/>
        </p:nvPicPr>
        <p:blipFill>
          <a:blip r:embed="rId2"/>
          <a:stretch>
            <a:fillRect/>
          </a:stretch>
        </p:blipFill>
        <p:spPr>
          <a:xfrm>
            <a:off x="401125" y="839218"/>
            <a:ext cx="3886200" cy="428625"/>
          </a:xfrm>
          <a:prstGeom prst="rect">
            <a:avLst/>
          </a:prstGeom>
        </p:spPr>
      </p:pic>
      <p:pic>
        <p:nvPicPr>
          <p:cNvPr id="3" name="Imagen 2">
            <a:extLst>
              <a:ext uri="{FF2B5EF4-FFF2-40B4-BE49-F238E27FC236}">
                <a16:creationId xmlns:a16="http://schemas.microsoft.com/office/drawing/2014/main" id="{4EA9380C-85CF-46FE-83C6-F01126F0CEC5}"/>
              </a:ext>
            </a:extLst>
          </p:cNvPr>
          <p:cNvPicPr>
            <a:picLocks noChangeAspect="1"/>
          </p:cNvPicPr>
          <p:nvPr/>
        </p:nvPicPr>
        <p:blipFill>
          <a:blip r:embed="rId3"/>
          <a:stretch>
            <a:fillRect/>
          </a:stretch>
        </p:blipFill>
        <p:spPr>
          <a:xfrm>
            <a:off x="401125" y="1360589"/>
            <a:ext cx="11153775" cy="2143125"/>
          </a:xfrm>
          <a:prstGeom prst="rect">
            <a:avLst/>
          </a:prstGeom>
        </p:spPr>
      </p:pic>
      <p:pic>
        <p:nvPicPr>
          <p:cNvPr id="4" name="Imagen 3">
            <a:extLst>
              <a:ext uri="{FF2B5EF4-FFF2-40B4-BE49-F238E27FC236}">
                <a16:creationId xmlns:a16="http://schemas.microsoft.com/office/drawing/2014/main" id="{5CD6A243-1587-432A-94C1-7517C1C97A3B}"/>
              </a:ext>
            </a:extLst>
          </p:cNvPr>
          <p:cNvPicPr>
            <a:picLocks noChangeAspect="1"/>
          </p:cNvPicPr>
          <p:nvPr/>
        </p:nvPicPr>
        <p:blipFill>
          <a:blip r:embed="rId4"/>
          <a:stretch>
            <a:fillRect/>
          </a:stretch>
        </p:blipFill>
        <p:spPr>
          <a:xfrm>
            <a:off x="401125" y="3503714"/>
            <a:ext cx="11409092" cy="3286125"/>
          </a:xfrm>
          <a:prstGeom prst="rect">
            <a:avLst/>
          </a:prstGeom>
        </p:spPr>
      </p:pic>
    </p:spTree>
    <p:extLst>
      <p:ext uri="{BB962C8B-B14F-4D97-AF65-F5344CB8AC3E}">
        <p14:creationId xmlns:p14="http://schemas.microsoft.com/office/powerpoint/2010/main" val="3143499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269020" y="159271"/>
            <a:ext cx="3437742" cy="584775"/>
          </a:xfrm>
          <a:prstGeom prst="rect">
            <a:avLst/>
          </a:prstGeom>
          <a:noFill/>
        </p:spPr>
        <p:txBody>
          <a:bodyPr wrap="square" rtlCol="0">
            <a:spAutoFit/>
          </a:bodyPr>
          <a:lstStyle/>
          <a:p>
            <a:pPr algn="ctr"/>
            <a:r>
              <a:rPr lang="es-CO" sz="3200" b="1" dirty="0"/>
              <a:t>MODELAMIENTO</a:t>
            </a:r>
          </a:p>
        </p:txBody>
      </p:sp>
      <p:sp>
        <p:nvSpPr>
          <p:cNvPr id="12" name="Rectángulo 11"/>
          <p:cNvSpPr/>
          <p:nvPr/>
        </p:nvSpPr>
        <p:spPr>
          <a:xfrm>
            <a:off x="5948219" y="527510"/>
            <a:ext cx="5456751" cy="523220"/>
          </a:xfrm>
          <a:prstGeom prst="rect">
            <a:avLst/>
          </a:prstGeom>
        </p:spPr>
        <p:txBody>
          <a:bodyPr wrap="square">
            <a:spAutoFit/>
          </a:bodyPr>
          <a:lstStyle/>
          <a:p>
            <a:pPr lvl="1"/>
            <a:r>
              <a:rPr lang="es-CO" sz="2800" b="1" dirty="0">
                <a:solidFill>
                  <a:srgbClr val="00B0F0"/>
                </a:solidFill>
              </a:rPr>
              <a:t>CLUSTERING (K-MEANS) - PCA</a:t>
            </a:r>
          </a:p>
        </p:txBody>
      </p:sp>
      <p:pic>
        <p:nvPicPr>
          <p:cNvPr id="5" name="Imagen 4">
            <a:extLst>
              <a:ext uri="{FF2B5EF4-FFF2-40B4-BE49-F238E27FC236}">
                <a16:creationId xmlns:a16="http://schemas.microsoft.com/office/drawing/2014/main" id="{0DB5BED7-5689-4D7E-A056-5FEEFAB93E2B}"/>
              </a:ext>
            </a:extLst>
          </p:cNvPr>
          <p:cNvPicPr>
            <a:picLocks noChangeAspect="1"/>
          </p:cNvPicPr>
          <p:nvPr/>
        </p:nvPicPr>
        <p:blipFill>
          <a:blip r:embed="rId2"/>
          <a:stretch>
            <a:fillRect/>
          </a:stretch>
        </p:blipFill>
        <p:spPr>
          <a:xfrm>
            <a:off x="534416" y="1005656"/>
            <a:ext cx="5000625" cy="1924050"/>
          </a:xfrm>
          <a:prstGeom prst="rect">
            <a:avLst/>
          </a:prstGeom>
        </p:spPr>
      </p:pic>
      <p:pic>
        <p:nvPicPr>
          <p:cNvPr id="9" name="Imagen 8">
            <a:extLst>
              <a:ext uri="{FF2B5EF4-FFF2-40B4-BE49-F238E27FC236}">
                <a16:creationId xmlns:a16="http://schemas.microsoft.com/office/drawing/2014/main" id="{AA18F110-ED2E-44D9-954E-E48A1B2A8009}"/>
              </a:ext>
            </a:extLst>
          </p:cNvPr>
          <p:cNvPicPr>
            <a:picLocks noChangeAspect="1"/>
          </p:cNvPicPr>
          <p:nvPr/>
        </p:nvPicPr>
        <p:blipFill>
          <a:blip r:embed="rId3"/>
          <a:stretch>
            <a:fillRect/>
          </a:stretch>
        </p:blipFill>
        <p:spPr>
          <a:xfrm>
            <a:off x="121239" y="3191316"/>
            <a:ext cx="5826980" cy="1246857"/>
          </a:xfrm>
          <a:prstGeom prst="rect">
            <a:avLst/>
          </a:prstGeom>
        </p:spPr>
      </p:pic>
      <p:pic>
        <p:nvPicPr>
          <p:cNvPr id="10" name="Imagen 9">
            <a:extLst>
              <a:ext uri="{FF2B5EF4-FFF2-40B4-BE49-F238E27FC236}">
                <a16:creationId xmlns:a16="http://schemas.microsoft.com/office/drawing/2014/main" id="{592EA573-08B5-4150-8BA1-418B5EAF14EE}"/>
              </a:ext>
            </a:extLst>
          </p:cNvPr>
          <p:cNvPicPr>
            <a:picLocks noChangeAspect="1"/>
          </p:cNvPicPr>
          <p:nvPr/>
        </p:nvPicPr>
        <p:blipFill>
          <a:blip r:embed="rId4"/>
          <a:stretch>
            <a:fillRect/>
          </a:stretch>
        </p:blipFill>
        <p:spPr>
          <a:xfrm>
            <a:off x="5857875" y="1476990"/>
            <a:ext cx="6334125" cy="2724150"/>
          </a:xfrm>
          <a:prstGeom prst="rect">
            <a:avLst/>
          </a:prstGeom>
        </p:spPr>
      </p:pic>
      <p:pic>
        <p:nvPicPr>
          <p:cNvPr id="11" name="Imagen 10">
            <a:extLst>
              <a:ext uri="{FF2B5EF4-FFF2-40B4-BE49-F238E27FC236}">
                <a16:creationId xmlns:a16="http://schemas.microsoft.com/office/drawing/2014/main" id="{803D0BDA-EE44-4935-9B33-2FE70BA00AA6}"/>
              </a:ext>
            </a:extLst>
          </p:cNvPr>
          <p:cNvPicPr>
            <a:picLocks noChangeAspect="1"/>
          </p:cNvPicPr>
          <p:nvPr/>
        </p:nvPicPr>
        <p:blipFill>
          <a:blip r:embed="rId5"/>
          <a:stretch>
            <a:fillRect/>
          </a:stretch>
        </p:blipFill>
        <p:spPr>
          <a:xfrm>
            <a:off x="5876924" y="4121867"/>
            <a:ext cx="6296025" cy="2657475"/>
          </a:xfrm>
          <a:prstGeom prst="rect">
            <a:avLst/>
          </a:prstGeom>
        </p:spPr>
      </p:pic>
    </p:spTree>
    <p:extLst>
      <p:ext uri="{BB962C8B-B14F-4D97-AF65-F5344CB8AC3E}">
        <p14:creationId xmlns:p14="http://schemas.microsoft.com/office/powerpoint/2010/main" val="3826062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1F2A2E9-0EF3-4722-B203-1171BEFB32CC}"/>
              </a:ext>
            </a:extLst>
          </p:cNvPr>
          <p:cNvSpPr txBox="1"/>
          <p:nvPr/>
        </p:nvSpPr>
        <p:spPr>
          <a:xfrm>
            <a:off x="269020" y="159271"/>
            <a:ext cx="3437742" cy="584775"/>
          </a:xfrm>
          <a:prstGeom prst="rect">
            <a:avLst/>
          </a:prstGeom>
          <a:noFill/>
        </p:spPr>
        <p:txBody>
          <a:bodyPr wrap="square" rtlCol="0">
            <a:spAutoFit/>
          </a:bodyPr>
          <a:lstStyle/>
          <a:p>
            <a:pPr algn="ctr"/>
            <a:r>
              <a:rPr lang="es-CO" sz="3200" b="1" dirty="0"/>
              <a:t>MODELAMIENTO</a:t>
            </a:r>
          </a:p>
        </p:txBody>
      </p:sp>
      <p:pic>
        <p:nvPicPr>
          <p:cNvPr id="1026" name="Picture 2" descr="lstm">
            <a:extLst>
              <a:ext uri="{FF2B5EF4-FFF2-40B4-BE49-F238E27FC236}">
                <a16:creationId xmlns:a16="http://schemas.microsoft.com/office/drawing/2014/main" id="{C4B1ECFB-2959-4AC0-B131-44BE49F261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2294" y="903317"/>
            <a:ext cx="8587411" cy="322698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5BA9C8F7-894F-4721-AC04-6CF3F063963A}"/>
              </a:ext>
            </a:extLst>
          </p:cNvPr>
          <p:cNvPicPr>
            <a:picLocks noChangeAspect="1"/>
          </p:cNvPicPr>
          <p:nvPr/>
        </p:nvPicPr>
        <p:blipFill rotWithShape="1">
          <a:blip r:embed="rId3">
            <a:extLst>
              <a:ext uri="{28A0092B-C50C-407E-A947-70E740481C1C}">
                <a14:useLocalDpi xmlns:a14="http://schemas.microsoft.com/office/drawing/2010/main" val="0"/>
              </a:ext>
            </a:extLst>
          </a:blip>
          <a:srcRect l="26739" t="53333" r="43261" b="29469"/>
          <a:stretch/>
        </p:blipFill>
        <p:spPr>
          <a:xfrm>
            <a:off x="172278" y="4130306"/>
            <a:ext cx="5618922" cy="2568424"/>
          </a:xfrm>
          <a:prstGeom prst="rect">
            <a:avLst/>
          </a:prstGeom>
        </p:spPr>
      </p:pic>
      <p:pic>
        <p:nvPicPr>
          <p:cNvPr id="8" name="Imagen 7">
            <a:extLst>
              <a:ext uri="{FF2B5EF4-FFF2-40B4-BE49-F238E27FC236}">
                <a16:creationId xmlns:a16="http://schemas.microsoft.com/office/drawing/2014/main" id="{2A7E1975-60CC-4BCD-A7B0-CAB93E0E33B8}"/>
              </a:ext>
            </a:extLst>
          </p:cNvPr>
          <p:cNvPicPr>
            <a:picLocks noChangeAspect="1"/>
          </p:cNvPicPr>
          <p:nvPr/>
        </p:nvPicPr>
        <p:blipFill rotWithShape="1">
          <a:blip r:embed="rId4">
            <a:extLst>
              <a:ext uri="{28A0092B-C50C-407E-A947-70E740481C1C}">
                <a14:useLocalDpi xmlns:a14="http://schemas.microsoft.com/office/drawing/2010/main" val="0"/>
              </a:ext>
            </a:extLst>
          </a:blip>
          <a:srcRect l="30403" t="55846" r="27935" b="14879"/>
          <a:stretch/>
        </p:blipFill>
        <p:spPr>
          <a:xfrm>
            <a:off x="5791200" y="4289577"/>
            <a:ext cx="5976730" cy="2568424"/>
          </a:xfrm>
          <a:prstGeom prst="rect">
            <a:avLst/>
          </a:prstGeom>
        </p:spPr>
      </p:pic>
    </p:spTree>
    <p:extLst>
      <p:ext uri="{BB962C8B-B14F-4D97-AF65-F5344CB8AC3E}">
        <p14:creationId xmlns:p14="http://schemas.microsoft.com/office/powerpoint/2010/main" val="3217095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5 Grupo"/>
          <p:cNvGrpSpPr/>
          <p:nvPr/>
        </p:nvGrpSpPr>
        <p:grpSpPr>
          <a:xfrm>
            <a:off x="0" y="-384515"/>
            <a:ext cx="12192000" cy="4736401"/>
            <a:chOff x="0" y="542925"/>
            <a:chExt cx="9144000" cy="3776949"/>
          </a:xfrm>
        </p:grpSpPr>
        <p:sp>
          <p:nvSpPr>
            <p:cNvPr id="152"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153"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154"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158"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15867" y="-51129"/>
            <a:ext cx="12207866" cy="479663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3032585" y="516820"/>
            <a:ext cx="6264307" cy="1077218"/>
          </a:xfrm>
          <a:prstGeom prst="rect">
            <a:avLst/>
          </a:prstGeom>
          <a:noFill/>
        </p:spPr>
        <p:txBody>
          <a:bodyPr wrap="square" rtlCol="0">
            <a:spAutoFit/>
          </a:bodyPr>
          <a:lstStyle/>
          <a:p>
            <a:pPr algn="ctr"/>
            <a:r>
              <a:rPr lang="es-CO" sz="3200" b="1" dirty="0">
                <a:solidFill>
                  <a:schemeClr val="bg1">
                    <a:lumMod val="95000"/>
                  </a:schemeClr>
                </a:solidFill>
              </a:rPr>
              <a:t>APLICACIÓN DE LA METODOLOGIA CRISP-DM </a:t>
            </a:r>
          </a:p>
        </p:txBody>
      </p:sp>
      <p:sp>
        <p:nvSpPr>
          <p:cNvPr id="5" name="Chevron 52"/>
          <p:cNvSpPr/>
          <p:nvPr/>
        </p:nvSpPr>
        <p:spPr>
          <a:xfrm>
            <a:off x="605306" y="2153266"/>
            <a:ext cx="11165983" cy="3154987"/>
          </a:xfrm>
          <a:prstGeom prst="chevron">
            <a:avLst/>
          </a:prstGeom>
          <a:solidFill>
            <a:srgbClr val="D1863B"/>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0" tIns="45715" rIns="0" bIns="45715" rtlCol="0" anchor="ctr"/>
          <a:lstStyle/>
          <a:p>
            <a:pPr algn="ctr"/>
            <a:endParaRPr lang="es-MX" sz="900" dirty="0">
              <a:solidFill>
                <a:schemeClr val="tx1"/>
              </a:solidFill>
            </a:endParaRPr>
          </a:p>
        </p:txBody>
      </p:sp>
      <p:sp>
        <p:nvSpPr>
          <p:cNvPr id="69" name="124 Rectángulo"/>
          <p:cNvSpPr/>
          <p:nvPr/>
        </p:nvSpPr>
        <p:spPr>
          <a:xfrm>
            <a:off x="2155887" y="4786865"/>
            <a:ext cx="5688632" cy="86409"/>
          </a:xfrm>
          <a:prstGeom prst="rect">
            <a:avLst/>
          </a:prstGeom>
          <a:scene3d>
            <a:camera prst="orthographicFront"/>
            <a:lightRig rig="threePt" dir="t">
              <a:rot lat="0" lon="0" rev="7500000"/>
            </a:lightRig>
          </a:scene3d>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1000" kern="1200" dirty="0"/>
          </a:p>
        </p:txBody>
      </p:sp>
      <p:grpSp>
        <p:nvGrpSpPr>
          <p:cNvPr id="95" name="20 Grupo"/>
          <p:cNvGrpSpPr/>
          <p:nvPr/>
        </p:nvGrpSpPr>
        <p:grpSpPr>
          <a:xfrm>
            <a:off x="796414" y="2639989"/>
            <a:ext cx="1600681" cy="2001985"/>
            <a:chOff x="0" y="75009"/>
            <a:chExt cx="1012729" cy="600079"/>
          </a:xfrm>
          <a:scene3d>
            <a:camera prst="orthographicFront"/>
            <a:lightRig rig="threePt" dir="t">
              <a:rot lat="0" lon="0" rev="7500000"/>
            </a:lightRig>
          </a:scene3d>
        </p:grpSpPr>
        <p:sp>
          <p:nvSpPr>
            <p:cNvPr id="9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9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98" name="23 Grupo"/>
          <p:cNvGrpSpPr/>
          <p:nvPr/>
        </p:nvGrpSpPr>
        <p:grpSpPr>
          <a:xfrm>
            <a:off x="934466" y="2773172"/>
            <a:ext cx="1359937" cy="1779407"/>
            <a:chOff x="3259199" y="162857"/>
            <a:chExt cx="810183" cy="303384"/>
          </a:xfrm>
          <a:scene3d>
            <a:camera prst="orthographicFront"/>
            <a:lightRig rig="threePt" dir="t">
              <a:rot lat="0" lon="0" rev="7500000"/>
            </a:lightRig>
          </a:scene3d>
        </p:grpSpPr>
        <p:sp>
          <p:nvSpPr>
            <p:cNvPr id="99" name="24 Rectángulo redondeado"/>
            <p:cNvSpPr/>
            <p:nvPr/>
          </p:nvSpPr>
          <p:spPr>
            <a:xfrm>
              <a:off x="3259199" y="162857"/>
              <a:ext cx="810183" cy="303384"/>
            </a:xfrm>
            <a:prstGeom prst="roundRect">
              <a:avLst>
                <a:gd name="adj" fmla="val 10000"/>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0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solidFill>
                    <a:srgbClr val="FF0000"/>
                  </a:solidFill>
                </a:rPr>
                <a:t>Compresión del negocio</a:t>
              </a:r>
              <a:endParaRPr lang="es-MX" sz="2000" b="1" kern="1200" dirty="0">
                <a:solidFill>
                  <a:srgbClr val="FF0000"/>
                </a:solidFill>
              </a:endParaRPr>
            </a:p>
          </p:txBody>
        </p:sp>
      </p:grpSp>
      <p:grpSp>
        <p:nvGrpSpPr>
          <p:cNvPr id="119" name="20 Grupo"/>
          <p:cNvGrpSpPr/>
          <p:nvPr/>
        </p:nvGrpSpPr>
        <p:grpSpPr>
          <a:xfrm>
            <a:off x="2579682" y="2639989"/>
            <a:ext cx="1600681" cy="2001985"/>
            <a:chOff x="0" y="75009"/>
            <a:chExt cx="1012729" cy="600079"/>
          </a:xfrm>
          <a:scene3d>
            <a:camera prst="orthographicFront"/>
            <a:lightRig rig="threePt" dir="t">
              <a:rot lat="0" lon="0" rev="7500000"/>
            </a:lightRig>
          </a:scene3d>
        </p:grpSpPr>
        <p:sp>
          <p:nvSpPr>
            <p:cNvPr id="120"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1"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2" name="23 Grupo"/>
          <p:cNvGrpSpPr/>
          <p:nvPr/>
        </p:nvGrpSpPr>
        <p:grpSpPr>
          <a:xfrm>
            <a:off x="2717734" y="2773172"/>
            <a:ext cx="1359937" cy="1779407"/>
            <a:chOff x="3259199" y="162857"/>
            <a:chExt cx="810183" cy="303384"/>
          </a:xfrm>
          <a:scene3d>
            <a:camera prst="orthographicFront"/>
            <a:lightRig rig="threePt" dir="t">
              <a:rot lat="0" lon="0" rev="7500000"/>
            </a:lightRig>
          </a:scene3d>
        </p:grpSpPr>
        <p:sp>
          <p:nvSpPr>
            <p:cNvPr id="123"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24"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Compresión de datos</a:t>
              </a:r>
              <a:endParaRPr lang="es-MX" sz="2000" b="1" kern="1200" dirty="0"/>
            </a:p>
          </p:txBody>
        </p:sp>
      </p:grpSp>
      <p:grpSp>
        <p:nvGrpSpPr>
          <p:cNvPr id="125" name="20 Grupo"/>
          <p:cNvGrpSpPr/>
          <p:nvPr/>
        </p:nvGrpSpPr>
        <p:grpSpPr>
          <a:xfrm>
            <a:off x="4357237" y="2639989"/>
            <a:ext cx="1600681" cy="2001985"/>
            <a:chOff x="0" y="75009"/>
            <a:chExt cx="1012729" cy="600079"/>
          </a:xfrm>
          <a:scene3d>
            <a:camera prst="orthographicFront"/>
            <a:lightRig rig="threePt" dir="t">
              <a:rot lat="0" lon="0" rev="7500000"/>
            </a:lightRig>
          </a:scene3d>
        </p:grpSpPr>
        <p:sp>
          <p:nvSpPr>
            <p:cNvPr id="12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8" name="23 Grupo"/>
          <p:cNvGrpSpPr/>
          <p:nvPr/>
        </p:nvGrpSpPr>
        <p:grpSpPr>
          <a:xfrm>
            <a:off x="4495289" y="2773172"/>
            <a:ext cx="1359937" cy="1779407"/>
            <a:chOff x="3259199" y="162857"/>
            <a:chExt cx="810183" cy="303384"/>
          </a:xfrm>
          <a:scene3d>
            <a:camera prst="orthographicFront"/>
            <a:lightRig rig="threePt" dir="t">
              <a:rot lat="0" lon="0" rev="7500000"/>
            </a:lightRig>
          </a:scene3d>
        </p:grpSpPr>
        <p:sp>
          <p:nvSpPr>
            <p:cNvPr id="129"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Preparación de datos</a:t>
              </a:r>
              <a:endParaRPr lang="es-MX" sz="2000" b="1" kern="1200" dirty="0"/>
            </a:p>
          </p:txBody>
        </p:sp>
      </p:grpSp>
      <p:grpSp>
        <p:nvGrpSpPr>
          <p:cNvPr id="131" name="20 Grupo"/>
          <p:cNvGrpSpPr/>
          <p:nvPr/>
        </p:nvGrpSpPr>
        <p:grpSpPr>
          <a:xfrm>
            <a:off x="6164739" y="2639989"/>
            <a:ext cx="1679780" cy="2001985"/>
            <a:chOff x="0" y="75009"/>
            <a:chExt cx="1012729" cy="600079"/>
          </a:xfrm>
          <a:scene3d>
            <a:camera prst="orthographicFront"/>
            <a:lightRig rig="threePt" dir="t">
              <a:rot lat="0" lon="0" rev="7500000"/>
            </a:lightRig>
          </a:scene3d>
        </p:grpSpPr>
        <p:sp>
          <p:nvSpPr>
            <p:cNvPr id="132"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3"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34" name="23 Grupo"/>
          <p:cNvGrpSpPr/>
          <p:nvPr/>
        </p:nvGrpSpPr>
        <p:grpSpPr>
          <a:xfrm>
            <a:off x="6280346" y="2773172"/>
            <a:ext cx="1564172" cy="1779407"/>
            <a:chOff x="3245827" y="162857"/>
            <a:chExt cx="931856" cy="303384"/>
          </a:xfrm>
          <a:scene3d>
            <a:camera prst="orthographicFront"/>
            <a:lightRig rig="threePt" dir="t">
              <a:rot lat="0" lon="0" rev="7500000"/>
            </a:lightRig>
          </a:scene3d>
        </p:grpSpPr>
        <p:sp>
          <p:nvSpPr>
            <p:cNvPr id="135" name="24 Rectángulo redondeado"/>
            <p:cNvSpPr/>
            <p:nvPr/>
          </p:nvSpPr>
          <p:spPr>
            <a:xfrm>
              <a:off x="3259199" y="162857"/>
              <a:ext cx="880222"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6" name="25 Rectángulo"/>
            <p:cNvSpPr/>
            <p:nvPr/>
          </p:nvSpPr>
          <p:spPr>
            <a:xfrm>
              <a:off x="3245827" y="167434"/>
              <a:ext cx="931856"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b="1" dirty="0"/>
                <a:t>Modelamiento</a:t>
              </a:r>
              <a:endParaRPr lang="es-MX" b="1" kern="1200" dirty="0"/>
            </a:p>
          </p:txBody>
        </p:sp>
      </p:grpSp>
      <p:grpSp>
        <p:nvGrpSpPr>
          <p:cNvPr id="137" name="20 Grupo"/>
          <p:cNvGrpSpPr/>
          <p:nvPr/>
        </p:nvGrpSpPr>
        <p:grpSpPr>
          <a:xfrm>
            <a:off x="7979926" y="2639989"/>
            <a:ext cx="1600681" cy="2001985"/>
            <a:chOff x="0" y="75009"/>
            <a:chExt cx="1012729" cy="600079"/>
          </a:xfrm>
          <a:scene3d>
            <a:camera prst="orthographicFront"/>
            <a:lightRig rig="threePt" dir="t">
              <a:rot lat="0" lon="0" rev="7500000"/>
            </a:lightRig>
          </a:scene3d>
        </p:grpSpPr>
        <p:sp>
          <p:nvSpPr>
            <p:cNvPr id="138"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9"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0" name="23 Grupo"/>
          <p:cNvGrpSpPr/>
          <p:nvPr/>
        </p:nvGrpSpPr>
        <p:grpSpPr>
          <a:xfrm>
            <a:off x="8117978" y="2773172"/>
            <a:ext cx="1359937" cy="1779407"/>
            <a:chOff x="3259199" y="162857"/>
            <a:chExt cx="810183" cy="303384"/>
          </a:xfrm>
          <a:scene3d>
            <a:camera prst="orthographicFront"/>
            <a:lightRig rig="threePt" dir="t">
              <a:rot lat="0" lon="0" rev="7500000"/>
            </a:lightRig>
          </a:scene3d>
        </p:grpSpPr>
        <p:sp>
          <p:nvSpPr>
            <p:cNvPr id="141"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2"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Evaluación</a:t>
              </a:r>
              <a:endParaRPr lang="es-MX" sz="2000" b="1" kern="1200" dirty="0"/>
            </a:p>
          </p:txBody>
        </p:sp>
      </p:grpSp>
      <p:grpSp>
        <p:nvGrpSpPr>
          <p:cNvPr id="143" name="20 Grupo"/>
          <p:cNvGrpSpPr/>
          <p:nvPr/>
        </p:nvGrpSpPr>
        <p:grpSpPr>
          <a:xfrm>
            <a:off x="9780239" y="2639989"/>
            <a:ext cx="1600681" cy="2001985"/>
            <a:chOff x="0" y="75009"/>
            <a:chExt cx="1012729" cy="600079"/>
          </a:xfrm>
          <a:scene3d>
            <a:camera prst="orthographicFront"/>
            <a:lightRig rig="threePt" dir="t">
              <a:rot lat="0" lon="0" rev="7500000"/>
            </a:lightRig>
          </a:scene3d>
        </p:grpSpPr>
        <p:sp>
          <p:nvSpPr>
            <p:cNvPr id="144"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45"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6" name="23 Grupo"/>
          <p:cNvGrpSpPr/>
          <p:nvPr/>
        </p:nvGrpSpPr>
        <p:grpSpPr>
          <a:xfrm>
            <a:off x="9918291" y="2773172"/>
            <a:ext cx="1359937" cy="1779407"/>
            <a:chOff x="3259199" y="162857"/>
            <a:chExt cx="810183" cy="303384"/>
          </a:xfrm>
          <a:scene3d>
            <a:camera prst="orthographicFront"/>
            <a:lightRig rig="threePt" dir="t">
              <a:rot lat="0" lon="0" rev="7500000"/>
            </a:lightRig>
          </a:scene3d>
        </p:grpSpPr>
        <p:sp>
          <p:nvSpPr>
            <p:cNvPr id="147"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8"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Despliegue</a:t>
              </a:r>
            </a:p>
          </p:txBody>
        </p:sp>
      </p:grpSp>
      <p:sp>
        <p:nvSpPr>
          <p:cNvPr id="149" name="123 Rectángulo redondeado"/>
          <p:cNvSpPr/>
          <p:nvPr/>
        </p:nvSpPr>
        <p:spPr>
          <a:xfrm>
            <a:off x="2874187" y="4884588"/>
            <a:ext cx="5688632" cy="288032"/>
          </a:xfrm>
          <a:prstGeom prst="roundRect">
            <a:avLst>
              <a:gd name="adj" fmla="val 10000"/>
            </a:avLst>
          </a:prstGeom>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txBody>
          <a:bodyPr/>
          <a:lstStyle/>
          <a:p>
            <a:pPr algn="ctr"/>
            <a:r>
              <a:rPr lang="es-CO" sz="1600" b="1" dirty="0"/>
              <a:t>Fases metodología CRISP-DM</a:t>
            </a:r>
            <a:endParaRPr lang="es-ES" sz="1600" b="1" dirty="0"/>
          </a:p>
        </p:txBody>
      </p:sp>
      <p:sp>
        <p:nvSpPr>
          <p:cNvPr id="150" name="82 CuadroTexto"/>
          <p:cNvSpPr txBox="1"/>
          <p:nvPr/>
        </p:nvSpPr>
        <p:spPr>
          <a:xfrm>
            <a:off x="2584223" y="5704578"/>
            <a:ext cx="7349433" cy="646331"/>
          </a:xfrm>
          <a:prstGeom prst="rect">
            <a:avLst/>
          </a:prstGeom>
          <a:noFill/>
        </p:spPr>
        <p:txBody>
          <a:bodyPr wrap="square" rtlCol="0">
            <a:spAutoFit/>
          </a:bodyPr>
          <a:lstStyle/>
          <a:p>
            <a:r>
              <a:rPr lang="es-CO" dirty="0">
                <a:latin typeface="Trebuchet MS" pitchFamily="34" charset="0"/>
              </a:rPr>
              <a:t>La metodología aplicada para el desarrollo de este proyecto es la metodología CRISP-DM, para soluciones de minería de datos.</a:t>
            </a:r>
            <a:endParaRPr lang="es-ES" dirty="0">
              <a:latin typeface="Trebuchet MS" pitchFamily="34" charset="0"/>
            </a:endParaRPr>
          </a:p>
        </p:txBody>
      </p:sp>
      <p:sp>
        <p:nvSpPr>
          <p:cNvPr id="51" name="CuadroTexto 50">
            <a:extLst>
              <a:ext uri="{FF2B5EF4-FFF2-40B4-BE49-F238E27FC236}">
                <a16:creationId xmlns:a16="http://schemas.microsoft.com/office/drawing/2014/main" id="{517A01D6-B078-48A5-8629-D890C0AE243D}"/>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53" name="CuadroTexto 52">
            <a:extLst>
              <a:ext uri="{FF2B5EF4-FFF2-40B4-BE49-F238E27FC236}">
                <a16:creationId xmlns:a16="http://schemas.microsoft.com/office/drawing/2014/main" id="{CEBCDC2B-C13E-42B6-81BC-1BDFC6394671}"/>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2262208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5 Grupo"/>
          <p:cNvGrpSpPr/>
          <p:nvPr/>
        </p:nvGrpSpPr>
        <p:grpSpPr>
          <a:xfrm>
            <a:off x="0" y="-384515"/>
            <a:ext cx="12192000" cy="4736401"/>
            <a:chOff x="0" y="542925"/>
            <a:chExt cx="9144000" cy="3776949"/>
          </a:xfrm>
        </p:grpSpPr>
        <p:sp>
          <p:nvSpPr>
            <p:cNvPr id="152"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153"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154"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158"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15867" y="-51129"/>
            <a:ext cx="12207866" cy="479663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3032585" y="516820"/>
            <a:ext cx="6264307" cy="1077218"/>
          </a:xfrm>
          <a:prstGeom prst="rect">
            <a:avLst/>
          </a:prstGeom>
          <a:noFill/>
        </p:spPr>
        <p:txBody>
          <a:bodyPr wrap="square" rtlCol="0">
            <a:spAutoFit/>
          </a:bodyPr>
          <a:lstStyle/>
          <a:p>
            <a:pPr algn="ctr"/>
            <a:r>
              <a:rPr lang="es-CO" sz="3200" b="1" dirty="0">
                <a:solidFill>
                  <a:schemeClr val="bg1">
                    <a:lumMod val="95000"/>
                  </a:schemeClr>
                </a:solidFill>
              </a:rPr>
              <a:t>APLICACIÓN DE LA METODOLOGIA CRISP-DM </a:t>
            </a:r>
          </a:p>
        </p:txBody>
      </p:sp>
      <p:sp>
        <p:nvSpPr>
          <p:cNvPr id="5" name="Chevron 52"/>
          <p:cNvSpPr/>
          <p:nvPr/>
        </p:nvSpPr>
        <p:spPr>
          <a:xfrm>
            <a:off x="605306" y="2153266"/>
            <a:ext cx="11165983" cy="3154987"/>
          </a:xfrm>
          <a:prstGeom prst="chevron">
            <a:avLst/>
          </a:prstGeom>
          <a:solidFill>
            <a:srgbClr val="D1863B"/>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0" tIns="45715" rIns="0" bIns="45715" rtlCol="0" anchor="ctr"/>
          <a:lstStyle/>
          <a:p>
            <a:pPr algn="ctr"/>
            <a:endParaRPr lang="es-MX" sz="900" dirty="0">
              <a:solidFill>
                <a:schemeClr val="tx1"/>
              </a:solidFill>
            </a:endParaRPr>
          </a:p>
        </p:txBody>
      </p:sp>
      <p:sp>
        <p:nvSpPr>
          <p:cNvPr id="69" name="124 Rectángulo"/>
          <p:cNvSpPr/>
          <p:nvPr/>
        </p:nvSpPr>
        <p:spPr>
          <a:xfrm>
            <a:off x="2155887" y="4786865"/>
            <a:ext cx="5688632" cy="86409"/>
          </a:xfrm>
          <a:prstGeom prst="rect">
            <a:avLst/>
          </a:prstGeom>
          <a:scene3d>
            <a:camera prst="orthographicFront"/>
            <a:lightRig rig="threePt" dir="t">
              <a:rot lat="0" lon="0" rev="7500000"/>
            </a:lightRig>
          </a:scene3d>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1000" kern="1200" dirty="0"/>
          </a:p>
        </p:txBody>
      </p:sp>
      <p:grpSp>
        <p:nvGrpSpPr>
          <p:cNvPr id="95" name="20 Grupo"/>
          <p:cNvGrpSpPr/>
          <p:nvPr/>
        </p:nvGrpSpPr>
        <p:grpSpPr>
          <a:xfrm>
            <a:off x="796414" y="2639989"/>
            <a:ext cx="1600681" cy="2001985"/>
            <a:chOff x="0" y="75009"/>
            <a:chExt cx="1012729" cy="600079"/>
          </a:xfrm>
          <a:scene3d>
            <a:camera prst="orthographicFront"/>
            <a:lightRig rig="threePt" dir="t">
              <a:rot lat="0" lon="0" rev="7500000"/>
            </a:lightRig>
          </a:scene3d>
        </p:grpSpPr>
        <p:sp>
          <p:nvSpPr>
            <p:cNvPr id="9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9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98" name="23 Grupo"/>
          <p:cNvGrpSpPr/>
          <p:nvPr/>
        </p:nvGrpSpPr>
        <p:grpSpPr>
          <a:xfrm>
            <a:off x="934466" y="2773172"/>
            <a:ext cx="1359937" cy="1779407"/>
            <a:chOff x="3259199" y="162857"/>
            <a:chExt cx="810183" cy="303384"/>
          </a:xfrm>
          <a:scene3d>
            <a:camera prst="orthographicFront"/>
            <a:lightRig rig="threePt" dir="t">
              <a:rot lat="0" lon="0" rev="7500000"/>
            </a:lightRig>
          </a:scene3d>
        </p:grpSpPr>
        <p:sp>
          <p:nvSpPr>
            <p:cNvPr id="99"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0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Compresión del negocio</a:t>
              </a:r>
              <a:endParaRPr lang="es-MX" sz="2000" b="1" kern="1200" dirty="0"/>
            </a:p>
          </p:txBody>
        </p:sp>
      </p:grpSp>
      <p:grpSp>
        <p:nvGrpSpPr>
          <p:cNvPr id="119" name="20 Grupo"/>
          <p:cNvGrpSpPr/>
          <p:nvPr/>
        </p:nvGrpSpPr>
        <p:grpSpPr>
          <a:xfrm>
            <a:off x="2579682" y="2639989"/>
            <a:ext cx="1600681" cy="2001985"/>
            <a:chOff x="0" y="75009"/>
            <a:chExt cx="1012729" cy="600079"/>
          </a:xfrm>
          <a:scene3d>
            <a:camera prst="orthographicFront"/>
            <a:lightRig rig="threePt" dir="t">
              <a:rot lat="0" lon="0" rev="7500000"/>
            </a:lightRig>
          </a:scene3d>
        </p:grpSpPr>
        <p:sp>
          <p:nvSpPr>
            <p:cNvPr id="120"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1"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2" name="23 Grupo"/>
          <p:cNvGrpSpPr/>
          <p:nvPr/>
        </p:nvGrpSpPr>
        <p:grpSpPr>
          <a:xfrm>
            <a:off x="2717734" y="2773172"/>
            <a:ext cx="1359937" cy="1779407"/>
            <a:chOff x="3259199" y="162857"/>
            <a:chExt cx="810183" cy="303384"/>
          </a:xfrm>
          <a:scene3d>
            <a:camera prst="orthographicFront"/>
            <a:lightRig rig="threePt" dir="t">
              <a:rot lat="0" lon="0" rev="7500000"/>
            </a:lightRig>
          </a:scene3d>
        </p:grpSpPr>
        <p:sp>
          <p:nvSpPr>
            <p:cNvPr id="123"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24"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Compresión de datos</a:t>
              </a:r>
              <a:endParaRPr lang="es-MX" sz="2000" b="1" kern="1200" dirty="0"/>
            </a:p>
          </p:txBody>
        </p:sp>
      </p:grpSp>
      <p:grpSp>
        <p:nvGrpSpPr>
          <p:cNvPr id="125" name="20 Grupo"/>
          <p:cNvGrpSpPr/>
          <p:nvPr/>
        </p:nvGrpSpPr>
        <p:grpSpPr>
          <a:xfrm>
            <a:off x="4357237" y="2639989"/>
            <a:ext cx="1600681" cy="2001985"/>
            <a:chOff x="0" y="75009"/>
            <a:chExt cx="1012729" cy="600079"/>
          </a:xfrm>
          <a:scene3d>
            <a:camera prst="orthographicFront"/>
            <a:lightRig rig="threePt" dir="t">
              <a:rot lat="0" lon="0" rev="7500000"/>
            </a:lightRig>
          </a:scene3d>
        </p:grpSpPr>
        <p:sp>
          <p:nvSpPr>
            <p:cNvPr id="12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8" name="23 Grupo"/>
          <p:cNvGrpSpPr/>
          <p:nvPr/>
        </p:nvGrpSpPr>
        <p:grpSpPr>
          <a:xfrm>
            <a:off x="4495289" y="2773172"/>
            <a:ext cx="1359937" cy="1779407"/>
            <a:chOff x="3259199" y="162857"/>
            <a:chExt cx="810183" cy="303384"/>
          </a:xfrm>
          <a:scene3d>
            <a:camera prst="orthographicFront"/>
            <a:lightRig rig="threePt" dir="t">
              <a:rot lat="0" lon="0" rev="7500000"/>
            </a:lightRig>
          </a:scene3d>
        </p:grpSpPr>
        <p:sp>
          <p:nvSpPr>
            <p:cNvPr id="129"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Preparación de datos</a:t>
              </a:r>
              <a:endParaRPr lang="es-MX" sz="2000" b="1" kern="1200" dirty="0"/>
            </a:p>
          </p:txBody>
        </p:sp>
      </p:grpSp>
      <p:grpSp>
        <p:nvGrpSpPr>
          <p:cNvPr id="131" name="20 Grupo"/>
          <p:cNvGrpSpPr/>
          <p:nvPr/>
        </p:nvGrpSpPr>
        <p:grpSpPr>
          <a:xfrm>
            <a:off x="6164739" y="2639989"/>
            <a:ext cx="1679780" cy="2001985"/>
            <a:chOff x="0" y="75009"/>
            <a:chExt cx="1012729" cy="600079"/>
          </a:xfrm>
          <a:scene3d>
            <a:camera prst="orthographicFront"/>
            <a:lightRig rig="threePt" dir="t">
              <a:rot lat="0" lon="0" rev="7500000"/>
            </a:lightRig>
          </a:scene3d>
        </p:grpSpPr>
        <p:sp>
          <p:nvSpPr>
            <p:cNvPr id="132"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3"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34" name="23 Grupo"/>
          <p:cNvGrpSpPr/>
          <p:nvPr/>
        </p:nvGrpSpPr>
        <p:grpSpPr>
          <a:xfrm>
            <a:off x="6280346" y="2773172"/>
            <a:ext cx="1564172" cy="1779407"/>
            <a:chOff x="3245827" y="162857"/>
            <a:chExt cx="931856" cy="303384"/>
          </a:xfrm>
          <a:scene3d>
            <a:camera prst="orthographicFront"/>
            <a:lightRig rig="threePt" dir="t">
              <a:rot lat="0" lon="0" rev="7500000"/>
            </a:lightRig>
          </a:scene3d>
        </p:grpSpPr>
        <p:sp>
          <p:nvSpPr>
            <p:cNvPr id="135" name="24 Rectángulo redondeado"/>
            <p:cNvSpPr/>
            <p:nvPr/>
          </p:nvSpPr>
          <p:spPr>
            <a:xfrm>
              <a:off x="3259199" y="162857"/>
              <a:ext cx="880222"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6" name="25 Rectángulo"/>
            <p:cNvSpPr/>
            <p:nvPr/>
          </p:nvSpPr>
          <p:spPr>
            <a:xfrm>
              <a:off x="3245827" y="167434"/>
              <a:ext cx="931856"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b="1" dirty="0"/>
                <a:t>Modelamiento</a:t>
              </a:r>
              <a:endParaRPr lang="es-MX" b="1" kern="1200" dirty="0"/>
            </a:p>
          </p:txBody>
        </p:sp>
      </p:grpSp>
      <p:grpSp>
        <p:nvGrpSpPr>
          <p:cNvPr id="137" name="20 Grupo"/>
          <p:cNvGrpSpPr/>
          <p:nvPr/>
        </p:nvGrpSpPr>
        <p:grpSpPr>
          <a:xfrm>
            <a:off x="7979926" y="2639989"/>
            <a:ext cx="1600681" cy="2001985"/>
            <a:chOff x="0" y="75009"/>
            <a:chExt cx="1012729" cy="600079"/>
          </a:xfrm>
          <a:scene3d>
            <a:camera prst="orthographicFront"/>
            <a:lightRig rig="threePt" dir="t">
              <a:rot lat="0" lon="0" rev="7500000"/>
            </a:lightRig>
          </a:scene3d>
        </p:grpSpPr>
        <p:sp>
          <p:nvSpPr>
            <p:cNvPr id="138"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9"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0" name="23 Grupo"/>
          <p:cNvGrpSpPr/>
          <p:nvPr/>
        </p:nvGrpSpPr>
        <p:grpSpPr>
          <a:xfrm>
            <a:off x="8117978" y="2773172"/>
            <a:ext cx="1359937" cy="1779407"/>
            <a:chOff x="3259199" y="162857"/>
            <a:chExt cx="810183" cy="303384"/>
          </a:xfrm>
          <a:scene3d>
            <a:camera prst="orthographicFront"/>
            <a:lightRig rig="threePt" dir="t">
              <a:rot lat="0" lon="0" rev="7500000"/>
            </a:lightRig>
          </a:scene3d>
        </p:grpSpPr>
        <p:sp>
          <p:nvSpPr>
            <p:cNvPr id="141" name="24 Rectángulo redondeado"/>
            <p:cNvSpPr/>
            <p:nvPr/>
          </p:nvSpPr>
          <p:spPr>
            <a:xfrm>
              <a:off x="3259199" y="162857"/>
              <a:ext cx="810183" cy="303384"/>
            </a:xfrm>
            <a:prstGeom prst="roundRect">
              <a:avLst>
                <a:gd name="adj" fmla="val 10000"/>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2"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solidFill>
                    <a:srgbClr val="FF0000"/>
                  </a:solidFill>
                </a:rPr>
                <a:t>Evaluación</a:t>
              </a:r>
              <a:endParaRPr lang="es-MX" sz="2000" b="1" kern="1200" dirty="0">
                <a:solidFill>
                  <a:srgbClr val="FF0000"/>
                </a:solidFill>
              </a:endParaRPr>
            </a:p>
          </p:txBody>
        </p:sp>
      </p:grpSp>
      <p:grpSp>
        <p:nvGrpSpPr>
          <p:cNvPr id="143" name="20 Grupo"/>
          <p:cNvGrpSpPr/>
          <p:nvPr/>
        </p:nvGrpSpPr>
        <p:grpSpPr>
          <a:xfrm>
            <a:off x="9780239" y="2639989"/>
            <a:ext cx="1600681" cy="2001985"/>
            <a:chOff x="0" y="75009"/>
            <a:chExt cx="1012729" cy="600079"/>
          </a:xfrm>
          <a:scene3d>
            <a:camera prst="orthographicFront"/>
            <a:lightRig rig="threePt" dir="t">
              <a:rot lat="0" lon="0" rev="7500000"/>
            </a:lightRig>
          </a:scene3d>
        </p:grpSpPr>
        <p:sp>
          <p:nvSpPr>
            <p:cNvPr id="144"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45"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6" name="23 Grupo"/>
          <p:cNvGrpSpPr/>
          <p:nvPr/>
        </p:nvGrpSpPr>
        <p:grpSpPr>
          <a:xfrm>
            <a:off x="9918291" y="2773172"/>
            <a:ext cx="1359937" cy="1779407"/>
            <a:chOff x="3259199" y="162857"/>
            <a:chExt cx="810183" cy="303384"/>
          </a:xfrm>
          <a:scene3d>
            <a:camera prst="orthographicFront"/>
            <a:lightRig rig="threePt" dir="t">
              <a:rot lat="0" lon="0" rev="7500000"/>
            </a:lightRig>
          </a:scene3d>
        </p:grpSpPr>
        <p:sp>
          <p:nvSpPr>
            <p:cNvPr id="147"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8"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Despliegue</a:t>
              </a:r>
              <a:endParaRPr lang="es-MX" sz="2000" b="1" kern="1200" dirty="0"/>
            </a:p>
          </p:txBody>
        </p:sp>
      </p:grpSp>
      <p:sp>
        <p:nvSpPr>
          <p:cNvPr id="149" name="123 Rectángulo redondeado"/>
          <p:cNvSpPr/>
          <p:nvPr/>
        </p:nvSpPr>
        <p:spPr>
          <a:xfrm>
            <a:off x="2874187" y="4884588"/>
            <a:ext cx="5688632" cy="288032"/>
          </a:xfrm>
          <a:prstGeom prst="roundRect">
            <a:avLst>
              <a:gd name="adj" fmla="val 10000"/>
            </a:avLst>
          </a:prstGeom>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txBody>
          <a:bodyPr/>
          <a:lstStyle/>
          <a:p>
            <a:pPr algn="ctr"/>
            <a:r>
              <a:rPr lang="es-CO" sz="1600" b="1" dirty="0"/>
              <a:t>Fases metodología CRISP-DM</a:t>
            </a:r>
            <a:endParaRPr lang="es-ES" sz="1600" b="1" dirty="0"/>
          </a:p>
        </p:txBody>
      </p:sp>
      <p:sp>
        <p:nvSpPr>
          <p:cNvPr id="150" name="82 CuadroTexto"/>
          <p:cNvSpPr txBox="1"/>
          <p:nvPr/>
        </p:nvSpPr>
        <p:spPr>
          <a:xfrm>
            <a:off x="2584223" y="5704578"/>
            <a:ext cx="7349433" cy="646331"/>
          </a:xfrm>
          <a:prstGeom prst="rect">
            <a:avLst/>
          </a:prstGeom>
          <a:noFill/>
        </p:spPr>
        <p:txBody>
          <a:bodyPr wrap="square" rtlCol="0">
            <a:spAutoFit/>
          </a:bodyPr>
          <a:lstStyle/>
          <a:p>
            <a:r>
              <a:rPr lang="es-CO" dirty="0">
                <a:latin typeface="Trebuchet MS" pitchFamily="34" charset="0"/>
              </a:rPr>
              <a:t>La metodología aplicada para el desarrollo de este proyecto es la metodología CRISP-DM, para soluciones de minería de datos.</a:t>
            </a:r>
            <a:endParaRPr lang="es-ES" dirty="0">
              <a:latin typeface="Trebuchet MS" pitchFamily="34" charset="0"/>
            </a:endParaRPr>
          </a:p>
        </p:txBody>
      </p:sp>
      <p:sp>
        <p:nvSpPr>
          <p:cNvPr id="53" name="CuadroTexto 52">
            <a:extLst>
              <a:ext uri="{FF2B5EF4-FFF2-40B4-BE49-F238E27FC236}">
                <a16:creationId xmlns:a16="http://schemas.microsoft.com/office/drawing/2014/main" id="{FD05B456-FD97-48DE-9BFC-6661DFE0D30E}"/>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55" name="CuadroTexto 54">
            <a:extLst>
              <a:ext uri="{FF2B5EF4-FFF2-40B4-BE49-F238E27FC236}">
                <a16:creationId xmlns:a16="http://schemas.microsoft.com/office/drawing/2014/main" id="{4D57CC6B-2F4B-43F7-909B-8ECE0973FE91}"/>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1252132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4 Grupo"/>
          <p:cNvGrpSpPr/>
          <p:nvPr/>
        </p:nvGrpSpPr>
        <p:grpSpPr>
          <a:xfrm>
            <a:off x="0" y="270456"/>
            <a:ext cx="12192000" cy="6727924"/>
            <a:chOff x="0" y="542925"/>
            <a:chExt cx="9144000" cy="3776949"/>
          </a:xfrm>
        </p:grpSpPr>
        <p:sp>
          <p:nvSpPr>
            <p:cNvPr id="25"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26" name="Picture 28" descr="grey_box"/>
            <p:cNvPicPr>
              <a:picLocks noChangeAspect="1" noChangeArrowheads="1"/>
            </p:cNvPicPr>
            <p:nvPr/>
          </p:nvPicPr>
          <p:blipFill rotWithShape="1">
            <a:blip r:embed="rId3" cstate="print"/>
            <a:srcRect r="-63"/>
            <a:stretch/>
          </p:blipFill>
          <p:spPr bwMode="auto">
            <a:xfrm>
              <a:off x="1" y="802900"/>
              <a:ext cx="9143999" cy="3045486"/>
            </a:xfrm>
            <a:prstGeom prst="rect">
              <a:avLst/>
            </a:prstGeom>
            <a:noFill/>
            <a:ln w="9525">
              <a:noFill/>
              <a:miter lim="800000"/>
              <a:headEnd/>
              <a:tailEnd/>
            </a:ln>
          </p:spPr>
        </p:pic>
        <p:sp>
          <p:nvSpPr>
            <p:cNvPr id="27"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6" name="Imagen 5"/>
          <p:cNvPicPr>
            <a:picLocks noChangeAspect="1"/>
          </p:cNvPicPr>
          <p:nvPr/>
        </p:nvPicPr>
        <p:blipFill>
          <a:blip r:embed="rId4"/>
          <a:stretch>
            <a:fillRect/>
          </a:stretch>
        </p:blipFill>
        <p:spPr>
          <a:xfrm>
            <a:off x="0" y="733553"/>
            <a:ext cx="12211346" cy="5437887"/>
          </a:xfrm>
          <a:prstGeom prst="rect">
            <a:avLst/>
          </a:prstGeom>
        </p:spPr>
      </p:pic>
      <p:sp>
        <p:nvSpPr>
          <p:cNvPr id="8" name="CuadroTexto 7"/>
          <p:cNvSpPr txBox="1"/>
          <p:nvPr/>
        </p:nvSpPr>
        <p:spPr>
          <a:xfrm>
            <a:off x="2749250" y="148778"/>
            <a:ext cx="6264307" cy="584775"/>
          </a:xfrm>
          <a:prstGeom prst="rect">
            <a:avLst/>
          </a:prstGeom>
          <a:noFill/>
        </p:spPr>
        <p:txBody>
          <a:bodyPr wrap="square" rtlCol="0">
            <a:spAutoFit/>
          </a:bodyPr>
          <a:lstStyle/>
          <a:p>
            <a:pPr algn="ctr"/>
            <a:r>
              <a:rPr lang="es-CO" sz="3200" b="1" dirty="0"/>
              <a:t>EVALUACIÓN</a:t>
            </a:r>
          </a:p>
        </p:txBody>
      </p:sp>
      <p:sp>
        <p:nvSpPr>
          <p:cNvPr id="12" name="Rectángulo 11"/>
          <p:cNvSpPr/>
          <p:nvPr/>
        </p:nvSpPr>
        <p:spPr>
          <a:xfrm>
            <a:off x="-19345" y="893918"/>
            <a:ext cx="3063659" cy="523220"/>
          </a:xfrm>
          <a:prstGeom prst="rect">
            <a:avLst/>
          </a:prstGeom>
        </p:spPr>
        <p:txBody>
          <a:bodyPr wrap="none">
            <a:spAutoFit/>
          </a:bodyPr>
          <a:lstStyle/>
          <a:p>
            <a:pPr lvl="1"/>
            <a:r>
              <a:rPr lang="es-CO" sz="2800" b="1" dirty="0">
                <a:solidFill>
                  <a:srgbClr val="00B0F0"/>
                </a:solidFill>
              </a:rPr>
              <a:t>METRICAS - PCA</a:t>
            </a:r>
          </a:p>
        </p:txBody>
      </p:sp>
      <p:sp>
        <p:nvSpPr>
          <p:cNvPr id="15" name="CuadroTexto 14">
            <a:extLst>
              <a:ext uri="{FF2B5EF4-FFF2-40B4-BE49-F238E27FC236}">
                <a16:creationId xmlns:a16="http://schemas.microsoft.com/office/drawing/2014/main" id="{BB962DDE-792D-4440-BAF6-B753C147946A}"/>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17" name="CuadroTexto 16">
            <a:extLst>
              <a:ext uri="{FF2B5EF4-FFF2-40B4-BE49-F238E27FC236}">
                <a16:creationId xmlns:a16="http://schemas.microsoft.com/office/drawing/2014/main" id="{E129F3E3-3218-4CA9-A908-FCB1496A21A2}"/>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pic>
        <p:nvPicPr>
          <p:cNvPr id="2" name="Imagen 1">
            <a:extLst>
              <a:ext uri="{FF2B5EF4-FFF2-40B4-BE49-F238E27FC236}">
                <a16:creationId xmlns:a16="http://schemas.microsoft.com/office/drawing/2014/main" id="{9C3B027F-0276-4760-95E3-1BE311DAC633}"/>
              </a:ext>
            </a:extLst>
          </p:cNvPr>
          <p:cNvPicPr>
            <a:picLocks noChangeAspect="1"/>
          </p:cNvPicPr>
          <p:nvPr/>
        </p:nvPicPr>
        <p:blipFill>
          <a:blip r:embed="rId5"/>
          <a:stretch>
            <a:fillRect/>
          </a:stretch>
        </p:blipFill>
        <p:spPr>
          <a:xfrm>
            <a:off x="511784" y="1405724"/>
            <a:ext cx="10463934" cy="1905520"/>
          </a:xfrm>
          <a:prstGeom prst="rect">
            <a:avLst/>
          </a:prstGeom>
        </p:spPr>
      </p:pic>
      <p:pic>
        <p:nvPicPr>
          <p:cNvPr id="3" name="Imagen 2">
            <a:extLst>
              <a:ext uri="{FF2B5EF4-FFF2-40B4-BE49-F238E27FC236}">
                <a16:creationId xmlns:a16="http://schemas.microsoft.com/office/drawing/2014/main" id="{918B3274-8D5D-4A94-9B1A-2B0246036C7C}"/>
              </a:ext>
            </a:extLst>
          </p:cNvPr>
          <p:cNvPicPr>
            <a:picLocks noChangeAspect="1"/>
          </p:cNvPicPr>
          <p:nvPr/>
        </p:nvPicPr>
        <p:blipFill>
          <a:blip r:embed="rId6"/>
          <a:stretch>
            <a:fillRect/>
          </a:stretch>
        </p:blipFill>
        <p:spPr>
          <a:xfrm>
            <a:off x="649436" y="3963048"/>
            <a:ext cx="4562475" cy="828675"/>
          </a:xfrm>
          <a:prstGeom prst="rect">
            <a:avLst/>
          </a:prstGeom>
        </p:spPr>
      </p:pic>
      <p:pic>
        <p:nvPicPr>
          <p:cNvPr id="4" name="Imagen 3">
            <a:extLst>
              <a:ext uri="{FF2B5EF4-FFF2-40B4-BE49-F238E27FC236}">
                <a16:creationId xmlns:a16="http://schemas.microsoft.com/office/drawing/2014/main" id="{644AC637-DFFE-4D0F-A69E-47CB924133DB}"/>
              </a:ext>
            </a:extLst>
          </p:cNvPr>
          <p:cNvPicPr>
            <a:picLocks noChangeAspect="1"/>
          </p:cNvPicPr>
          <p:nvPr/>
        </p:nvPicPr>
        <p:blipFill>
          <a:blip r:embed="rId7"/>
          <a:stretch>
            <a:fillRect/>
          </a:stretch>
        </p:blipFill>
        <p:spPr>
          <a:xfrm>
            <a:off x="6525854" y="4203791"/>
            <a:ext cx="5314950" cy="1809750"/>
          </a:xfrm>
          <a:prstGeom prst="rect">
            <a:avLst/>
          </a:prstGeom>
        </p:spPr>
      </p:pic>
    </p:spTree>
    <p:extLst>
      <p:ext uri="{BB962C8B-B14F-4D97-AF65-F5344CB8AC3E}">
        <p14:creationId xmlns:p14="http://schemas.microsoft.com/office/powerpoint/2010/main" val="947250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5 Grupo"/>
          <p:cNvGrpSpPr/>
          <p:nvPr/>
        </p:nvGrpSpPr>
        <p:grpSpPr>
          <a:xfrm>
            <a:off x="0" y="-384515"/>
            <a:ext cx="12192000" cy="4736401"/>
            <a:chOff x="0" y="542925"/>
            <a:chExt cx="9144000" cy="3776949"/>
          </a:xfrm>
        </p:grpSpPr>
        <p:sp>
          <p:nvSpPr>
            <p:cNvPr id="152"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153"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154"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158"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15867" y="-51129"/>
            <a:ext cx="12207866" cy="479663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3032585" y="516820"/>
            <a:ext cx="6264307" cy="1077218"/>
          </a:xfrm>
          <a:prstGeom prst="rect">
            <a:avLst/>
          </a:prstGeom>
          <a:noFill/>
        </p:spPr>
        <p:txBody>
          <a:bodyPr wrap="square" rtlCol="0">
            <a:spAutoFit/>
          </a:bodyPr>
          <a:lstStyle/>
          <a:p>
            <a:pPr algn="ctr"/>
            <a:r>
              <a:rPr lang="es-CO" sz="3200" b="1" dirty="0">
                <a:solidFill>
                  <a:schemeClr val="bg1">
                    <a:lumMod val="95000"/>
                  </a:schemeClr>
                </a:solidFill>
              </a:rPr>
              <a:t>APLICACIÓN DE LA METODOLOGIA CRISP-DM </a:t>
            </a:r>
          </a:p>
        </p:txBody>
      </p:sp>
      <p:sp>
        <p:nvSpPr>
          <p:cNvPr id="5" name="Chevron 52"/>
          <p:cNvSpPr/>
          <p:nvPr/>
        </p:nvSpPr>
        <p:spPr>
          <a:xfrm>
            <a:off x="605306" y="2153266"/>
            <a:ext cx="11165983" cy="3154987"/>
          </a:xfrm>
          <a:prstGeom prst="chevron">
            <a:avLst/>
          </a:prstGeom>
          <a:solidFill>
            <a:srgbClr val="D1863B"/>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0" tIns="45715" rIns="0" bIns="45715" rtlCol="0" anchor="ctr"/>
          <a:lstStyle/>
          <a:p>
            <a:pPr algn="ctr"/>
            <a:endParaRPr lang="es-MX" sz="900" dirty="0">
              <a:solidFill>
                <a:schemeClr val="tx1"/>
              </a:solidFill>
            </a:endParaRPr>
          </a:p>
        </p:txBody>
      </p:sp>
      <p:sp>
        <p:nvSpPr>
          <p:cNvPr id="69" name="124 Rectángulo"/>
          <p:cNvSpPr/>
          <p:nvPr/>
        </p:nvSpPr>
        <p:spPr>
          <a:xfrm>
            <a:off x="2155887" y="4786865"/>
            <a:ext cx="5688632" cy="86409"/>
          </a:xfrm>
          <a:prstGeom prst="rect">
            <a:avLst/>
          </a:prstGeom>
          <a:scene3d>
            <a:camera prst="orthographicFront"/>
            <a:lightRig rig="threePt" dir="t">
              <a:rot lat="0" lon="0" rev="7500000"/>
            </a:lightRig>
          </a:scene3d>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1000" kern="1200" dirty="0"/>
          </a:p>
        </p:txBody>
      </p:sp>
      <p:grpSp>
        <p:nvGrpSpPr>
          <p:cNvPr id="95" name="20 Grupo"/>
          <p:cNvGrpSpPr/>
          <p:nvPr/>
        </p:nvGrpSpPr>
        <p:grpSpPr>
          <a:xfrm>
            <a:off x="796414" y="2639989"/>
            <a:ext cx="1600681" cy="2001985"/>
            <a:chOff x="0" y="75009"/>
            <a:chExt cx="1012729" cy="600079"/>
          </a:xfrm>
          <a:scene3d>
            <a:camera prst="orthographicFront"/>
            <a:lightRig rig="threePt" dir="t">
              <a:rot lat="0" lon="0" rev="7500000"/>
            </a:lightRig>
          </a:scene3d>
        </p:grpSpPr>
        <p:sp>
          <p:nvSpPr>
            <p:cNvPr id="9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9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98" name="23 Grupo"/>
          <p:cNvGrpSpPr/>
          <p:nvPr/>
        </p:nvGrpSpPr>
        <p:grpSpPr>
          <a:xfrm>
            <a:off x="934466" y="2773172"/>
            <a:ext cx="1359937" cy="1779407"/>
            <a:chOff x="3259199" y="162857"/>
            <a:chExt cx="810183" cy="303384"/>
          </a:xfrm>
          <a:scene3d>
            <a:camera prst="orthographicFront"/>
            <a:lightRig rig="threePt" dir="t">
              <a:rot lat="0" lon="0" rev="7500000"/>
            </a:lightRig>
          </a:scene3d>
        </p:grpSpPr>
        <p:sp>
          <p:nvSpPr>
            <p:cNvPr id="99"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0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Compresión del negocio</a:t>
              </a:r>
              <a:endParaRPr lang="es-MX" sz="2000" b="1" kern="1200" dirty="0"/>
            </a:p>
          </p:txBody>
        </p:sp>
      </p:grpSp>
      <p:grpSp>
        <p:nvGrpSpPr>
          <p:cNvPr id="119" name="20 Grupo"/>
          <p:cNvGrpSpPr/>
          <p:nvPr/>
        </p:nvGrpSpPr>
        <p:grpSpPr>
          <a:xfrm>
            <a:off x="2579682" y="2639989"/>
            <a:ext cx="1600681" cy="2001985"/>
            <a:chOff x="0" y="75009"/>
            <a:chExt cx="1012729" cy="600079"/>
          </a:xfrm>
          <a:scene3d>
            <a:camera prst="orthographicFront"/>
            <a:lightRig rig="threePt" dir="t">
              <a:rot lat="0" lon="0" rev="7500000"/>
            </a:lightRig>
          </a:scene3d>
        </p:grpSpPr>
        <p:sp>
          <p:nvSpPr>
            <p:cNvPr id="120"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1"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2" name="23 Grupo"/>
          <p:cNvGrpSpPr/>
          <p:nvPr/>
        </p:nvGrpSpPr>
        <p:grpSpPr>
          <a:xfrm>
            <a:off x="2717734" y="2773172"/>
            <a:ext cx="1359937" cy="1779407"/>
            <a:chOff x="3259199" y="162857"/>
            <a:chExt cx="810183" cy="303384"/>
          </a:xfrm>
          <a:scene3d>
            <a:camera prst="orthographicFront"/>
            <a:lightRig rig="threePt" dir="t">
              <a:rot lat="0" lon="0" rev="7500000"/>
            </a:lightRig>
          </a:scene3d>
        </p:grpSpPr>
        <p:sp>
          <p:nvSpPr>
            <p:cNvPr id="123"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24"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Compresión de datos</a:t>
              </a:r>
              <a:endParaRPr lang="es-MX" sz="2000" b="1" kern="1200" dirty="0"/>
            </a:p>
          </p:txBody>
        </p:sp>
      </p:grpSp>
      <p:grpSp>
        <p:nvGrpSpPr>
          <p:cNvPr id="125" name="20 Grupo"/>
          <p:cNvGrpSpPr/>
          <p:nvPr/>
        </p:nvGrpSpPr>
        <p:grpSpPr>
          <a:xfrm>
            <a:off x="4357237" y="2639989"/>
            <a:ext cx="1600681" cy="2001985"/>
            <a:chOff x="0" y="75009"/>
            <a:chExt cx="1012729" cy="600079"/>
          </a:xfrm>
          <a:scene3d>
            <a:camera prst="orthographicFront"/>
            <a:lightRig rig="threePt" dir="t">
              <a:rot lat="0" lon="0" rev="7500000"/>
            </a:lightRig>
          </a:scene3d>
        </p:grpSpPr>
        <p:sp>
          <p:nvSpPr>
            <p:cNvPr id="12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8" name="23 Grupo"/>
          <p:cNvGrpSpPr/>
          <p:nvPr/>
        </p:nvGrpSpPr>
        <p:grpSpPr>
          <a:xfrm>
            <a:off x="4495289" y="2773172"/>
            <a:ext cx="1359937" cy="1779407"/>
            <a:chOff x="3259199" y="162857"/>
            <a:chExt cx="810183" cy="303384"/>
          </a:xfrm>
          <a:scene3d>
            <a:camera prst="orthographicFront"/>
            <a:lightRig rig="threePt" dir="t">
              <a:rot lat="0" lon="0" rev="7500000"/>
            </a:lightRig>
          </a:scene3d>
        </p:grpSpPr>
        <p:sp>
          <p:nvSpPr>
            <p:cNvPr id="129"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Preparación de datos</a:t>
              </a:r>
              <a:endParaRPr lang="es-MX" sz="2000" b="1" kern="1200" dirty="0"/>
            </a:p>
          </p:txBody>
        </p:sp>
      </p:grpSp>
      <p:grpSp>
        <p:nvGrpSpPr>
          <p:cNvPr id="131" name="20 Grupo"/>
          <p:cNvGrpSpPr/>
          <p:nvPr/>
        </p:nvGrpSpPr>
        <p:grpSpPr>
          <a:xfrm>
            <a:off x="6164739" y="2639989"/>
            <a:ext cx="1679780" cy="2001985"/>
            <a:chOff x="0" y="75009"/>
            <a:chExt cx="1012729" cy="600079"/>
          </a:xfrm>
          <a:scene3d>
            <a:camera prst="orthographicFront"/>
            <a:lightRig rig="threePt" dir="t">
              <a:rot lat="0" lon="0" rev="7500000"/>
            </a:lightRig>
          </a:scene3d>
        </p:grpSpPr>
        <p:sp>
          <p:nvSpPr>
            <p:cNvPr id="132"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3"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34" name="23 Grupo"/>
          <p:cNvGrpSpPr/>
          <p:nvPr/>
        </p:nvGrpSpPr>
        <p:grpSpPr>
          <a:xfrm>
            <a:off x="6280346" y="2773172"/>
            <a:ext cx="1564172" cy="1779407"/>
            <a:chOff x="3245827" y="162857"/>
            <a:chExt cx="931856" cy="303384"/>
          </a:xfrm>
          <a:scene3d>
            <a:camera prst="orthographicFront"/>
            <a:lightRig rig="threePt" dir="t">
              <a:rot lat="0" lon="0" rev="7500000"/>
            </a:lightRig>
          </a:scene3d>
        </p:grpSpPr>
        <p:sp>
          <p:nvSpPr>
            <p:cNvPr id="135" name="24 Rectángulo redondeado"/>
            <p:cNvSpPr/>
            <p:nvPr/>
          </p:nvSpPr>
          <p:spPr>
            <a:xfrm>
              <a:off x="3259199" y="162857"/>
              <a:ext cx="880222"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6" name="25 Rectángulo"/>
            <p:cNvSpPr/>
            <p:nvPr/>
          </p:nvSpPr>
          <p:spPr>
            <a:xfrm>
              <a:off x="3245827" y="167434"/>
              <a:ext cx="931856"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b="1" dirty="0"/>
                <a:t>Modelamiento</a:t>
              </a:r>
              <a:endParaRPr lang="es-MX" b="1" kern="1200" dirty="0"/>
            </a:p>
          </p:txBody>
        </p:sp>
      </p:grpSp>
      <p:grpSp>
        <p:nvGrpSpPr>
          <p:cNvPr id="137" name="20 Grupo"/>
          <p:cNvGrpSpPr/>
          <p:nvPr/>
        </p:nvGrpSpPr>
        <p:grpSpPr>
          <a:xfrm>
            <a:off x="7979926" y="2639989"/>
            <a:ext cx="1600681" cy="2001985"/>
            <a:chOff x="0" y="75009"/>
            <a:chExt cx="1012729" cy="600079"/>
          </a:xfrm>
          <a:scene3d>
            <a:camera prst="orthographicFront"/>
            <a:lightRig rig="threePt" dir="t">
              <a:rot lat="0" lon="0" rev="7500000"/>
            </a:lightRig>
          </a:scene3d>
        </p:grpSpPr>
        <p:sp>
          <p:nvSpPr>
            <p:cNvPr id="138"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9"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0" name="23 Grupo"/>
          <p:cNvGrpSpPr/>
          <p:nvPr/>
        </p:nvGrpSpPr>
        <p:grpSpPr>
          <a:xfrm>
            <a:off x="8117978" y="2773172"/>
            <a:ext cx="1359937" cy="1779407"/>
            <a:chOff x="3259199" y="162857"/>
            <a:chExt cx="810183" cy="303384"/>
          </a:xfrm>
          <a:scene3d>
            <a:camera prst="orthographicFront"/>
            <a:lightRig rig="threePt" dir="t">
              <a:rot lat="0" lon="0" rev="7500000"/>
            </a:lightRig>
          </a:scene3d>
        </p:grpSpPr>
        <p:sp>
          <p:nvSpPr>
            <p:cNvPr id="141"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2"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Evaluación</a:t>
              </a:r>
              <a:endParaRPr lang="es-MX" sz="2000" b="1" kern="1200" dirty="0"/>
            </a:p>
          </p:txBody>
        </p:sp>
      </p:grpSp>
      <p:grpSp>
        <p:nvGrpSpPr>
          <p:cNvPr id="143" name="20 Grupo"/>
          <p:cNvGrpSpPr/>
          <p:nvPr/>
        </p:nvGrpSpPr>
        <p:grpSpPr>
          <a:xfrm>
            <a:off x="9780239" y="2639989"/>
            <a:ext cx="1600681" cy="2001985"/>
            <a:chOff x="0" y="75009"/>
            <a:chExt cx="1012729" cy="600079"/>
          </a:xfrm>
          <a:scene3d>
            <a:camera prst="orthographicFront"/>
            <a:lightRig rig="threePt" dir="t">
              <a:rot lat="0" lon="0" rev="7500000"/>
            </a:lightRig>
          </a:scene3d>
        </p:grpSpPr>
        <p:sp>
          <p:nvSpPr>
            <p:cNvPr id="144"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45"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6" name="23 Grupo"/>
          <p:cNvGrpSpPr/>
          <p:nvPr/>
        </p:nvGrpSpPr>
        <p:grpSpPr>
          <a:xfrm>
            <a:off x="9918291" y="2773172"/>
            <a:ext cx="1359937" cy="1779407"/>
            <a:chOff x="3259199" y="162857"/>
            <a:chExt cx="810183" cy="303384"/>
          </a:xfrm>
          <a:scene3d>
            <a:camera prst="orthographicFront"/>
            <a:lightRig rig="threePt" dir="t">
              <a:rot lat="0" lon="0" rev="7500000"/>
            </a:lightRig>
          </a:scene3d>
        </p:grpSpPr>
        <p:sp>
          <p:nvSpPr>
            <p:cNvPr id="147" name="24 Rectángulo redondeado"/>
            <p:cNvSpPr/>
            <p:nvPr/>
          </p:nvSpPr>
          <p:spPr>
            <a:xfrm>
              <a:off x="3259199" y="162857"/>
              <a:ext cx="810183" cy="303384"/>
            </a:xfrm>
            <a:prstGeom prst="roundRect">
              <a:avLst>
                <a:gd name="adj" fmla="val 10000"/>
              </a:avLst>
            </a:prstGeom>
            <a:solidFill>
              <a:srgbClr val="92D050"/>
            </a:solid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8"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solidFill>
                    <a:srgbClr val="FF0000"/>
                  </a:solidFill>
                </a:rPr>
                <a:t>Despliegue</a:t>
              </a:r>
              <a:endParaRPr lang="es-MX" sz="2000" b="1" kern="1200" dirty="0">
                <a:solidFill>
                  <a:srgbClr val="FF0000"/>
                </a:solidFill>
              </a:endParaRPr>
            </a:p>
          </p:txBody>
        </p:sp>
      </p:grpSp>
      <p:sp>
        <p:nvSpPr>
          <p:cNvPr id="149" name="123 Rectángulo redondeado"/>
          <p:cNvSpPr/>
          <p:nvPr/>
        </p:nvSpPr>
        <p:spPr>
          <a:xfrm>
            <a:off x="2874187" y="4884588"/>
            <a:ext cx="5688632" cy="288032"/>
          </a:xfrm>
          <a:prstGeom prst="roundRect">
            <a:avLst>
              <a:gd name="adj" fmla="val 10000"/>
            </a:avLst>
          </a:prstGeom>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txBody>
          <a:bodyPr/>
          <a:lstStyle/>
          <a:p>
            <a:pPr algn="ctr"/>
            <a:r>
              <a:rPr lang="es-CO" sz="1600" b="1" dirty="0"/>
              <a:t>Fases metodología CRISP-DM</a:t>
            </a:r>
            <a:endParaRPr lang="es-ES" sz="1600" b="1" dirty="0"/>
          </a:p>
        </p:txBody>
      </p:sp>
      <p:sp>
        <p:nvSpPr>
          <p:cNvPr id="150" name="82 CuadroTexto"/>
          <p:cNvSpPr txBox="1"/>
          <p:nvPr/>
        </p:nvSpPr>
        <p:spPr>
          <a:xfrm>
            <a:off x="2584223" y="5704578"/>
            <a:ext cx="7349433" cy="646331"/>
          </a:xfrm>
          <a:prstGeom prst="rect">
            <a:avLst/>
          </a:prstGeom>
          <a:noFill/>
        </p:spPr>
        <p:txBody>
          <a:bodyPr wrap="square" rtlCol="0">
            <a:spAutoFit/>
          </a:bodyPr>
          <a:lstStyle/>
          <a:p>
            <a:r>
              <a:rPr lang="es-CO" dirty="0">
                <a:latin typeface="Trebuchet MS" pitchFamily="34" charset="0"/>
              </a:rPr>
              <a:t>La metodología aplicada para el desarrollo de este proyecto es la metodología CRISP-DM, para soluciones de minería de datos.</a:t>
            </a:r>
            <a:endParaRPr lang="es-ES" dirty="0">
              <a:latin typeface="Trebuchet MS" pitchFamily="34" charset="0"/>
            </a:endParaRPr>
          </a:p>
        </p:txBody>
      </p:sp>
      <p:sp>
        <p:nvSpPr>
          <p:cNvPr id="53" name="CuadroTexto 52">
            <a:extLst>
              <a:ext uri="{FF2B5EF4-FFF2-40B4-BE49-F238E27FC236}">
                <a16:creationId xmlns:a16="http://schemas.microsoft.com/office/drawing/2014/main" id="{3DA2BDA5-559E-42AE-B436-DD8585764F5A}"/>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204013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4 Grupo"/>
          <p:cNvGrpSpPr/>
          <p:nvPr/>
        </p:nvGrpSpPr>
        <p:grpSpPr>
          <a:xfrm>
            <a:off x="0" y="270456"/>
            <a:ext cx="12192000" cy="6727924"/>
            <a:chOff x="0" y="542925"/>
            <a:chExt cx="9144000" cy="3776949"/>
          </a:xfrm>
        </p:grpSpPr>
        <p:sp>
          <p:nvSpPr>
            <p:cNvPr id="25"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26"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27"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6" name="Imagen 5"/>
          <p:cNvPicPr>
            <a:picLocks noChangeAspect="1"/>
          </p:cNvPicPr>
          <p:nvPr/>
        </p:nvPicPr>
        <p:blipFill>
          <a:blip r:embed="rId3"/>
          <a:stretch>
            <a:fillRect/>
          </a:stretch>
        </p:blipFill>
        <p:spPr>
          <a:xfrm>
            <a:off x="-27274" y="950689"/>
            <a:ext cx="12211346" cy="4980810"/>
          </a:xfrm>
          <a:prstGeom prst="rect">
            <a:avLst/>
          </a:prstGeom>
        </p:spPr>
      </p:pic>
      <p:sp>
        <p:nvSpPr>
          <p:cNvPr id="8" name="CuadroTexto 7"/>
          <p:cNvSpPr txBox="1"/>
          <p:nvPr/>
        </p:nvSpPr>
        <p:spPr>
          <a:xfrm>
            <a:off x="2749250" y="148778"/>
            <a:ext cx="6264307" cy="584775"/>
          </a:xfrm>
          <a:prstGeom prst="rect">
            <a:avLst/>
          </a:prstGeom>
          <a:noFill/>
        </p:spPr>
        <p:txBody>
          <a:bodyPr wrap="square" rtlCol="0">
            <a:spAutoFit/>
          </a:bodyPr>
          <a:lstStyle/>
          <a:p>
            <a:pPr algn="ctr"/>
            <a:r>
              <a:rPr lang="es-CO" sz="3200" b="1" dirty="0"/>
              <a:t>DESPLIEGUE</a:t>
            </a:r>
          </a:p>
        </p:txBody>
      </p:sp>
      <p:sp>
        <p:nvSpPr>
          <p:cNvPr id="20" name="Rectángulo 11"/>
          <p:cNvSpPr/>
          <p:nvPr/>
        </p:nvSpPr>
        <p:spPr>
          <a:xfrm>
            <a:off x="3396972" y="2959025"/>
            <a:ext cx="5362853" cy="523220"/>
          </a:xfrm>
          <a:prstGeom prst="rect">
            <a:avLst/>
          </a:prstGeom>
        </p:spPr>
        <p:txBody>
          <a:bodyPr wrap="square">
            <a:spAutoFit/>
          </a:bodyPr>
          <a:lstStyle/>
          <a:p>
            <a:pPr lvl="1"/>
            <a:r>
              <a:rPr lang="es-CO" sz="2800" b="1" dirty="0">
                <a:solidFill>
                  <a:srgbClr val="00B0F0"/>
                </a:solidFill>
              </a:rPr>
              <a:t>PLAN DE IMPLEMENTACION</a:t>
            </a:r>
          </a:p>
        </p:txBody>
      </p:sp>
      <p:sp>
        <p:nvSpPr>
          <p:cNvPr id="12" name="CuadroTexto 11">
            <a:extLst>
              <a:ext uri="{FF2B5EF4-FFF2-40B4-BE49-F238E27FC236}">
                <a16:creationId xmlns:a16="http://schemas.microsoft.com/office/drawing/2014/main" id="{4F9396A9-F341-4115-9DE8-58A63CA9DCE4}"/>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14" name="CuadroTexto 13">
            <a:extLst>
              <a:ext uri="{FF2B5EF4-FFF2-40B4-BE49-F238E27FC236}">
                <a16:creationId xmlns:a16="http://schemas.microsoft.com/office/drawing/2014/main" id="{8AAB6AEE-80A4-4763-9574-AC93C1905D98}"/>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2129350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4 Grupo"/>
          <p:cNvGrpSpPr/>
          <p:nvPr/>
        </p:nvGrpSpPr>
        <p:grpSpPr>
          <a:xfrm>
            <a:off x="0" y="270456"/>
            <a:ext cx="12192000" cy="6727924"/>
            <a:chOff x="0" y="542925"/>
            <a:chExt cx="9144000" cy="3776949"/>
          </a:xfrm>
        </p:grpSpPr>
        <p:sp>
          <p:nvSpPr>
            <p:cNvPr id="25"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26"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27"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6" name="Imagen 5"/>
          <p:cNvPicPr>
            <a:picLocks noChangeAspect="1"/>
          </p:cNvPicPr>
          <p:nvPr/>
        </p:nvPicPr>
        <p:blipFill>
          <a:blip r:embed="rId3"/>
          <a:stretch>
            <a:fillRect/>
          </a:stretch>
        </p:blipFill>
        <p:spPr>
          <a:xfrm>
            <a:off x="1" y="904936"/>
            <a:ext cx="12211346" cy="4980810"/>
          </a:xfrm>
          <a:prstGeom prst="rect">
            <a:avLst/>
          </a:prstGeom>
        </p:spPr>
      </p:pic>
      <p:sp>
        <p:nvSpPr>
          <p:cNvPr id="17" name="Rectángulo 11"/>
          <p:cNvSpPr/>
          <p:nvPr/>
        </p:nvSpPr>
        <p:spPr>
          <a:xfrm>
            <a:off x="3313555" y="2706318"/>
            <a:ext cx="5362853" cy="584775"/>
          </a:xfrm>
          <a:prstGeom prst="rect">
            <a:avLst/>
          </a:prstGeom>
        </p:spPr>
        <p:txBody>
          <a:bodyPr wrap="square">
            <a:spAutoFit/>
          </a:bodyPr>
          <a:lstStyle/>
          <a:p>
            <a:pPr lvl="1"/>
            <a:r>
              <a:rPr lang="es-CO" sz="3200" b="1" dirty="0">
                <a:solidFill>
                  <a:srgbClr val="00B0F0"/>
                </a:solidFill>
              </a:rPr>
              <a:t>GRACIAS POR SU ATENCIÓN</a:t>
            </a:r>
          </a:p>
        </p:txBody>
      </p:sp>
      <p:sp>
        <p:nvSpPr>
          <p:cNvPr id="13" name="CuadroTexto 12">
            <a:extLst>
              <a:ext uri="{FF2B5EF4-FFF2-40B4-BE49-F238E27FC236}">
                <a16:creationId xmlns:a16="http://schemas.microsoft.com/office/drawing/2014/main" id="{3CEDEC41-0754-4CD9-825A-F40C2025BB46}"/>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15" name="CuadroTexto 14">
            <a:extLst>
              <a:ext uri="{FF2B5EF4-FFF2-40B4-BE49-F238E27FC236}">
                <a16:creationId xmlns:a16="http://schemas.microsoft.com/office/drawing/2014/main" id="{009FDC0D-CA4E-4DAA-918E-A052A8EC5618}"/>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1902575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0" y="987414"/>
            <a:ext cx="12207866" cy="5242388"/>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2811687" y="298278"/>
            <a:ext cx="6264307" cy="584775"/>
          </a:xfrm>
          <a:prstGeom prst="rect">
            <a:avLst/>
          </a:prstGeom>
          <a:noFill/>
        </p:spPr>
        <p:txBody>
          <a:bodyPr wrap="square" rtlCol="0">
            <a:spAutoFit/>
          </a:bodyPr>
          <a:lstStyle/>
          <a:p>
            <a:pPr algn="ctr"/>
            <a:r>
              <a:rPr lang="es-CO" sz="3200" b="1" dirty="0"/>
              <a:t>COMPRENSIÓN DEL NEGOCIO</a:t>
            </a:r>
          </a:p>
        </p:txBody>
      </p:sp>
      <p:sp>
        <p:nvSpPr>
          <p:cNvPr id="16" name="CuadroTexto 15"/>
          <p:cNvSpPr txBox="1"/>
          <p:nvPr/>
        </p:nvSpPr>
        <p:spPr>
          <a:xfrm>
            <a:off x="737628" y="1957472"/>
            <a:ext cx="10918182" cy="4031873"/>
          </a:xfrm>
          <a:prstGeom prst="rect">
            <a:avLst/>
          </a:prstGeom>
          <a:noFill/>
        </p:spPr>
        <p:txBody>
          <a:bodyPr wrap="square" rtlCol="0">
            <a:spAutoFit/>
          </a:bodyPr>
          <a:lstStyle/>
          <a:p>
            <a:r>
              <a:rPr lang="es-ES" sz="1600" dirty="0">
                <a:solidFill>
                  <a:schemeClr val="accent1">
                    <a:lumMod val="20000"/>
                    <a:lumOff val="80000"/>
                  </a:schemeClr>
                </a:solidFill>
              </a:rPr>
              <a:t>Este punto es interesante. ¿Qué factores se pueden pensar en este momento que pueden influir en la categorización de establecimientos y de esta manera encontrar el flujo de gastos de un usuario vs. el nivel de ingresos reportado? </a:t>
            </a:r>
          </a:p>
          <a:p>
            <a:endParaRPr lang="es-ES" sz="1600" dirty="0">
              <a:solidFill>
                <a:schemeClr val="accent1">
                  <a:lumMod val="20000"/>
                  <a:lumOff val="80000"/>
                </a:schemeClr>
              </a:solidFill>
            </a:endParaRPr>
          </a:p>
          <a:p>
            <a:r>
              <a:rPr lang="es-ES" sz="1600" dirty="0">
                <a:solidFill>
                  <a:schemeClr val="accent1">
                    <a:lumMod val="20000"/>
                    <a:lumOff val="80000"/>
                  </a:schemeClr>
                </a:solidFill>
              </a:rPr>
              <a:t>Con base en un criterio de decisión (por ejemplo, nivel de significancia del 5%), siempre 'rechazamos' o 'no rechazamos' la hipótesis nula en lenguaje estadístico. Prácticamente, mientras construimos modelos, buscamos valores de probabilidad (p). Si p valor &lt;0.05, rechazamos la hipótesis nula. Si p&gt; 0.05, no podemos rechazar la hipótesis nula. Algunos factores que se pueden pensar que influyen directamente son los siguientes:</a:t>
            </a:r>
          </a:p>
          <a:p>
            <a:endParaRPr lang="es-ES" sz="1600" dirty="0">
              <a:solidFill>
                <a:schemeClr val="accent1">
                  <a:lumMod val="20000"/>
                  <a:lumOff val="80000"/>
                </a:schemeClr>
              </a:solidFill>
            </a:endParaRPr>
          </a:p>
          <a:p>
            <a:r>
              <a:rPr lang="es-ES" sz="1600" dirty="0">
                <a:solidFill>
                  <a:schemeClr val="accent1">
                    <a:lumMod val="20000"/>
                    <a:lumOff val="80000"/>
                  </a:schemeClr>
                </a:solidFill>
              </a:rPr>
              <a:t>       * </a:t>
            </a:r>
            <a:r>
              <a:rPr lang="es-ES" sz="1600" dirty="0" err="1">
                <a:solidFill>
                  <a:schemeClr val="accent1">
                    <a:lumMod val="20000"/>
                    <a:lumOff val="80000"/>
                  </a:schemeClr>
                </a:solidFill>
              </a:rPr>
              <a:t>Ocupacion</a:t>
            </a:r>
            <a:endParaRPr lang="es-ES" sz="1600" dirty="0">
              <a:solidFill>
                <a:schemeClr val="accent1">
                  <a:lumMod val="20000"/>
                  <a:lumOff val="80000"/>
                </a:schemeClr>
              </a:solidFill>
            </a:endParaRPr>
          </a:p>
          <a:p>
            <a:r>
              <a:rPr lang="es-ES" sz="1600" dirty="0">
                <a:solidFill>
                  <a:schemeClr val="accent1">
                    <a:lumMod val="20000"/>
                    <a:lumOff val="80000"/>
                  </a:schemeClr>
                </a:solidFill>
              </a:rPr>
              <a:t>       * Tipo vivienda</a:t>
            </a:r>
          </a:p>
          <a:p>
            <a:r>
              <a:rPr lang="es-ES" sz="1600" dirty="0">
                <a:solidFill>
                  <a:schemeClr val="accent1">
                    <a:lumMod val="20000"/>
                    <a:lumOff val="80000"/>
                  </a:schemeClr>
                </a:solidFill>
              </a:rPr>
              <a:t>       * Nivel académico</a:t>
            </a:r>
          </a:p>
          <a:p>
            <a:r>
              <a:rPr lang="es-ES" sz="1600" dirty="0">
                <a:solidFill>
                  <a:schemeClr val="accent1">
                    <a:lumMod val="20000"/>
                    <a:lumOff val="80000"/>
                  </a:schemeClr>
                </a:solidFill>
              </a:rPr>
              <a:t>       * Edad del cliente</a:t>
            </a:r>
          </a:p>
          <a:p>
            <a:r>
              <a:rPr lang="es-ES" sz="1600" dirty="0">
                <a:solidFill>
                  <a:schemeClr val="accent1">
                    <a:lumMod val="20000"/>
                    <a:lumOff val="80000"/>
                  </a:schemeClr>
                </a:solidFill>
              </a:rPr>
              <a:t>       * Estado civil</a:t>
            </a:r>
          </a:p>
          <a:p>
            <a:r>
              <a:rPr lang="es-ES" sz="1600" dirty="0">
                <a:solidFill>
                  <a:schemeClr val="accent1">
                    <a:lumMod val="20000"/>
                    <a:lumOff val="80000"/>
                  </a:schemeClr>
                </a:solidFill>
              </a:rPr>
              <a:t>       * Genero</a:t>
            </a:r>
          </a:p>
          <a:p>
            <a:r>
              <a:rPr lang="es-ES" sz="1600" dirty="0">
                <a:solidFill>
                  <a:schemeClr val="accent1">
                    <a:lumMod val="20000"/>
                    <a:lumOff val="80000"/>
                  </a:schemeClr>
                </a:solidFill>
              </a:rPr>
              <a:t>       * Edad</a:t>
            </a:r>
          </a:p>
          <a:p>
            <a:r>
              <a:rPr lang="es-ES" sz="1600" dirty="0">
                <a:solidFill>
                  <a:schemeClr val="accent1">
                    <a:lumMod val="20000"/>
                    <a:lumOff val="80000"/>
                  </a:schemeClr>
                </a:solidFill>
              </a:rPr>
              <a:t>       * Rango de ingresos</a:t>
            </a:r>
            <a:endParaRPr lang="es-CO" sz="1600" dirty="0">
              <a:solidFill>
                <a:schemeClr val="accent1">
                  <a:lumMod val="20000"/>
                  <a:lumOff val="80000"/>
                </a:schemeClr>
              </a:solidFill>
            </a:endParaRPr>
          </a:p>
        </p:txBody>
      </p:sp>
      <p:sp>
        <p:nvSpPr>
          <p:cNvPr id="18" name="Rectángulo 17"/>
          <p:cNvSpPr/>
          <p:nvPr/>
        </p:nvSpPr>
        <p:spPr>
          <a:xfrm>
            <a:off x="737628" y="1268336"/>
            <a:ext cx="4863576" cy="584775"/>
          </a:xfrm>
          <a:prstGeom prst="rect">
            <a:avLst/>
          </a:prstGeom>
        </p:spPr>
        <p:txBody>
          <a:bodyPr wrap="none">
            <a:spAutoFit/>
          </a:bodyPr>
          <a:lstStyle/>
          <a:p>
            <a:r>
              <a:rPr lang="es-CO" sz="3200" b="1" dirty="0">
                <a:solidFill>
                  <a:srgbClr val="00B0F0"/>
                </a:solidFill>
              </a:rPr>
              <a:t>GENERACIÓN DE HIPÓTESIS</a:t>
            </a:r>
          </a:p>
        </p:txBody>
      </p:sp>
      <p:sp>
        <p:nvSpPr>
          <p:cNvPr id="3" name="Rectangle 2">
            <a:extLst>
              <a:ext uri="{FF2B5EF4-FFF2-40B4-BE49-F238E27FC236}">
                <a16:creationId xmlns:a16="http://schemas.microsoft.com/office/drawing/2014/main" id="{CE5DBC2B-52C8-4579-B67C-9FDE79B81469}"/>
              </a:ext>
            </a:extLst>
          </p:cNvPr>
          <p:cNvSpPr>
            <a:spLocks noChangeArrowheads="1"/>
          </p:cNvSpPr>
          <p:nvPr/>
        </p:nvSpPr>
        <p:spPr bwMode="auto">
          <a:xfrm>
            <a:off x="0" y="-70149"/>
            <a:ext cx="641064" cy="5974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17400" tIns="158700" rIns="3174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11" name="CuadroTexto 10">
            <a:extLst>
              <a:ext uri="{FF2B5EF4-FFF2-40B4-BE49-F238E27FC236}">
                <a16:creationId xmlns:a16="http://schemas.microsoft.com/office/drawing/2014/main" id="{1852D93D-E380-4BD0-9068-19C40A924B88}"/>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14" name="CuadroTexto 13">
            <a:extLst>
              <a:ext uri="{FF2B5EF4-FFF2-40B4-BE49-F238E27FC236}">
                <a16:creationId xmlns:a16="http://schemas.microsoft.com/office/drawing/2014/main" id="{26B3013D-A4F1-4AFC-B2F6-51592C0551ED}"/>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3875688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5 Grupo"/>
          <p:cNvGrpSpPr/>
          <p:nvPr/>
        </p:nvGrpSpPr>
        <p:grpSpPr>
          <a:xfrm>
            <a:off x="0" y="-384515"/>
            <a:ext cx="12192000" cy="4736401"/>
            <a:chOff x="0" y="542925"/>
            <a:chExt cx="9144000" cy="3776949"/>
          </a:xfrm>
        </p:grpSpPr>
        <p:sp>
          <p:nvSpPr>
            <p:cNvPr id="152"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153"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154"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158"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15867" y="-51129"/>
            <a:ext cx="12207866" cy="479663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3032585" y="516820"/>
            <a:ext cx="6264307" cy="1077218"/>
          </a:xfrm>
          <a:prstGeom prst="rect">
            <a:avLst/>
          </a:prstGeom>
          <a:noFill/>
        </p:spPr>
        <p:txBody>
          <a:bodyPr wrap="square" rtlCol="0">
            <a:spAutoFit/>
          </a:bodyPr>
          <a:lstStyle/>
          <a:p>
            <a:pPr algn="ctr"/>
            <a:r>
              <a:rPr lang="es-CO" sz="3200" b="1" dirty="0">
                <a:solidFill>
                  <a:schemeClr val="bg1">
                    <a:lumMod val="95000"/>
                  </a:schemeClr>
                </a:solidFill>
              </a:rPr>
              <a:t>APLICACIÓN DE LA METODOLOGIA CHRISP </a:t>
            </a:r>
          </a:p>
        </p:txBody>
      </p:sp>
      <p:sp>
        <p:nvSpPr>
          <p:cNvPr id="5" name="Chevron 52"/>
          <p:cNvSpPr/>
          <p:nvPr/>
        </p:nvSpPr>
        <p:spPr>
          <a:xfrm>
            <a:off x="605306" y="2153266"/>
            <a:ext cx="11165983" cy="3154987"/>
          </a:xfrm>
          <a:prstGeom prst="chevron">
            <a:avLst/>
          </a:prstGeom>
          <a:solidFill>
            <a:srgbClr val="D1863B"/>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0" tIns="45715" rIns="0" bIns="45715" rtlCol="0" anchor="ctr"/>
          <a:lstStyle/>
          <a:p>
            <a:pPr algn="ctr"/>
            <a:endParaRPr lang="es-MX" sz="900" dirty="0">
              <a:solidFill>
                <a:schemeClr val="tx1"/>
              </a:solidFill>
            </a:endParaRPr>
          </a:p>
        </p:txBody>
      </p:sp>
      <p:sp>
        <p:nvSpPr>
          <p:cNvPr id="69" name="124 Rectángulo"/>
          <p:cNvSpPr/>
          <p:nvPr/>
        </p:nvSpPr>
        <p:spPr>
          <a:xfrm>
            <a:off x="2155887" y="4786865"/>
            <a:ext cx="5688632" cy="86409"/>
          </a:xfrm>
          <a:prstGeom prst="rect">
            <a:avLst/>
          </a:prstGeom>
          <a:scene3d>
            <a:camera prst="orthographicFront"/>
            <a:lightRig rig="threePt" dir="t">
              <a:rot lat="0" lon="0" rev="7500000"/>
            </a:lightRig>
          </a:scene3d>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1000" kern="1200" dirty="0"/>
          </a:p>
        </p:txBody>
      </p:sp>
      <p:grpSp>
        <p:nvGrpSpPr>
          <p:cNvPr id="95" name="20 Grupo"/>
          <p:cNvGrpSpPr/>
          <p:nvPr/>
        </p:nvGrpSpPr>
        <p:grpSpPr>
          <a:xfrm>
            <a:off x="796414" y="2639989"/>
            <a:ext cx="1600681" cy="2001985"/>
            <a:chOff x="0" y="75009"/>
            <a:chExt cx="1012729" cy="600079"/>
          </a:xfrm>
          <a:scene3d>
            <a:camera prst="orthographicFront"/>
            <a:lightRig rig="threePt" dir="t">
              <a:rot lat="0" lon="0" rev="7500000"/>
            </a:lightRig>
          </a:scene3d>
        </p:grpSpPr>
        <p:sp>
          <p:nvSpPr>
            <p:cNvPr id="9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9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98" name="23 Grupo"/>
          <p:cNvGrpSpPr/>
          <p:nvPr/>
        </p:nvGrpSpPr>
        <p:grpSpPr>
          <a:xfrm>
            <a:off x="934466" y="2773172"/>
            <a:ext cx="1359937" cy="1779407"/>
            <a:chOff x="3259199" y="162857"/>
            <a:chExt cx="810183" cy="303384"/>
          </a:xfrm>
          <a:scene3d>
            <a:camera prst="orthographicFront"/>
            <a:lightRig rig="threePt" dir="t">
              <a:rot lat="0" lon="0" rev="7500000"/>
            </a:lightRig>
          </a:scene3d>
        </p:grpSpPr>
        <p:sp>
          <p:nvSpPr>
            <p:cNvPr id="99"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0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Compresión del negocio</a:t>
              </a:r>
              <a:endParaRPr lang="es-MX" sz="2000" b="1" kern="1200" dirty="0"/>
            </a:p>
          </p:txBody>
        </p:sp>
      </p:grpSp>
      <p:grpSp>
        <p:nvGrpSpPr>
          <p:cNvPr id="119" name="20 Grupo"/>
          <p:cNvGrpSpPr/>
          <p:nvPr/>
        </p:nvGrpSpPr>
        <p:grpSpPr>
          <a:xfrm>
            <a:off x="2579682" y="2639989"/>
            <a:ext cx="1600681" cy="2001985"/>
            <a:chOff x="0" y="75009"/>
            <a:chExt cx="1012729" cy="600079"/>
          </a:xfrm>
          <a:scene3d>
            <a:camera prst="orthographicFront"/>
            <a:lightRig rig="threePt" dir="t">
              <a:rot lat="0" lon="0" rev="7500000"/>
            </a:lightRig>
          </a:scene3d>
        </p:grpSpPr>
        <p:sp>
          <p:nvSpPr>
            <p:cNvPr id="120"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1"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2" name="23 Grupo"/>
          <p:cNvGrpSpPr/>
          <p:nvPr/>
        </p:nvGrpSpPr>
        <p:grpSpPr>
          <a:xfrm>
            <a:off x="2717734" y="2773172"/>
            <a:ext cx="1359937" cy="1779407"/>
            <a:chOff x="3259199" y="162857"/>
            <a:chExt cx="810183" cy="303384"/>
          </a:xfrm>
          <a:scene3d>
            <a:camera prst="orthographicFront"/>
            <a:lightRig rig="threePt" dir="t">
              <a:rot lat="0" lon="0" rev="7500000"/>
            </a:lightRig>
          </a:scene3d>
        </p:grpSpPr>
        <p:sp>
          <p:nvSpPr>
            <p:cNvPr id="123" name="24 Rectángulo redondeado"/>
            <p:cNvSpPr/>
            <p:nvPr/>
          </p:nvSpPr>
          <p:spPr>
            <a:xfrm>
              <a:off x="3259199" y="162857"/>
              <a:ext cx="810183" cy="303384"/>
            </a:xfrm>
            <a:prstGeom prst="roundRect">
              <a:avLst>
                <a:gd name="adj" fmla="val 10000"/>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24"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solidFill>
                    <a:srgbClr val="FF0000"/>
                  </a:solidFill>
                </a:rPr>
                <a:t>Compresión de datos</a:t>
              </a:r>
              <a:endParaRPr lang="es-MX" sz="2000" b="1" kern="1200" dirty="0">
                <a:solidFill>
                  <a:srgbClr val="FF0000"/>
                </a:solidFill>
              </a:endParaRPr>
            </a:p>
          </p:txBody>
        </p:sp>
      </p:grpSp>
      <p:grpSp>
        <p:nvGrpSpPr>
          <p:cNvPr id="125" name="20 Grupo"/>
          <p:cNvGrpSpPr/>
          <p:nvPr/>
        </p:nvGrpSpPr>
        <p:grpSpPr>
          <a:xfrm>
            <a:off x="4357237" y="2639989"/>
            <a:ext cx="1600681" cy="2001985"/>
            <a:chOff x="0" y="75009"/>
            <a:chExt cx="1012729" cy="600079"/>
          </a:xfrm>
          <a:scene3d>
            <a:camera prst="orthographicFront"/>
            <a:lightRig rig="threePt" dir="t">
              <a:rot lat="0" lon="0" rev="7500000"/>
            </a:lightRig>
          </a:scene3d>
        </p:grpSpPr>
        <p:sp>
          <p:nvSpPr>
            <p:cNvPr id="12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8" name="23 Grupo"/>
          <p:cNvGrpSpPr/>
          <p:nvPr/>
        </p:nvGrpSpPr>
        <p:grpSpPr>
          <a:xfrm>
            <a:off x="4495289" y="2773172"/>
            <a:ext cx="1359937" cy="1779407"/>
            <a:chOff x="3259199" y="162857"/>
            <a:chExt cx="810183" cy="303384"/>
          </a:xfrm>
          <a:scene3d>
            <a:camera prst="orthographicFront"/>
            <a:lightRig rig="threePt" dir="t">
              <a:rot lat="0" lon="0" rev="7500000"/>
            </a:lightRig>
          </a:scene3d>
        </p:grpSpPr>
        <p:sp>
          <p:nvSpPr>
            <p:cNvPr id="129"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Preparación de datos</a:t>
              </a:r>
              <a:endParaRPr lang="es-MX" sz="2000" b="1" kern="1200" dirty="0"/>
            </a:p>
          </p:txBody>
        </p:sp>
      </p:grpSp>
      <p:grpSp>
        <p:nvGrpSpPr>
          <p:cNvPr id="131" name="20 Grupo"/>
          <p:cNvGrpSpPr/>
          <p:nvPr/>
        </p:nvGrpSpPr>
        <p:grpSpPr>
          <a:xfrm>
            <a:off x="6164739" y="2639989"/>
            <a:ext cx="1679780" cy="2001985"/>
            <a:chOff x="0" y="75009"/>
            <a:chExt cx="1012729" cy="600079"/>
          </a:xfrm>
          <a:scene3d>
            <a:camera prst="orthographicFront"/>
            <a:lightRig rig="threePt" dir="t">
              <a:rot lat="0" lon="0" rev="7500000"/>
            </a:lightRig>
          </a:scene3d>
        </p:grpSpPr>
        <p:sp>
          <p:nvSpPr>
            <p:cNvPr id="132"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3"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34" name="23 Grupo"/>
          <p:cNvGrpSpPr/>
          <p:nvPr/>
        </p:nvGrpSpPr>
        <p:grpSpPr>
          <a:xfrm>
            <a:off x="6280346" y="2773172"/>
            <a:ext cx="1564172" cy="1779407"/>
            <a:chOff x="3245827" y="162857"/>
            <a:chExt cx="931856" cy="303384"/>
          </a:xfrm>
          <a:scene3d>
            <a:camera prst="orthographicFront"/>
            <a:lightRig rig="threePt" dir="t">
              <a:rot lat="0" lon="0" rev="7500000"/>
            </a:lightRig>
          </a:scene3d>
        </p:grpSpPr>
        <p:sp>
          <p:nvSpPr>
            <p:cNvPr id="135" name="24 Rectángulo redondeado"/>
            <p:cNvSpPr/>
            <p:nvPr/>
          </p:nvSpPr>
          <p:spPr>
            <a:xfrm>
              <a:off x="3259199" y="162857"/>
              <a:ext cx="880222"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6" name="25 Rectángulo"/>
            <p:cNvSpPr/>
            <p:nvPr/>
          </p:nvSpPr>
          <p:spPr>
            <a:xfrm>
              <a:off x="3245827" y="167434"/>
              <a:ext cx="931856"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b="1" dirty="0"/>
                <a:t>Modelamiento</a:t>
              </a:r>
              <a:endParaRPr lang="es-MX" b="1" kern="1200" dirty="0"/>
            </a:p>
          </p:txBody>
        </p:sp>
      </p:grpSp>
      <p:grpSp>
        <p:nvGrpSpPr>
          <p:cNvPr id="137" name="20 Grupo"/>
          <p:cNvGrpSpPr/>
          <p:nvPr/>
        </p:nvGrpSpPr>
        <p:grpSpPr>
          <a:xfrm>
            <a:off x="7979926" y="2639989"/>
            <a:ext cx="1600681" cy="2001985"/>
            <a:chOff x="0" y="75009"/>
            <a:chExt cx="1012729" cy="600079"/>
          </a:xfrm>
          <a:scene3d>
            <a:camera prst="orthographicFront"/>
            <a:lightRig rig="threePt" dir="t">
              <a:rot lat="0" lon="0" rev="7500000"/>
            </a:lightRig>
          </a:scene3d>
        </p:grpSpPr>
        <p:sp>
          <p:nvSpPr>
            <p:cNvPr id="138"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9"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0" name="23 Grupo"/>
          <p:cNvGrpSpPr/>
          <p:nvPr/>
        </p:nvGrpSpPr>
        <p:grpSpPr>
          <a:xfrm>
            <a:off x="8117978" y="2773172"/>
            <a:ext cx="1359937" cy="1779407"/>
            <a:chOff x="3259199" y="162857"/>
            <a:chExt cx="810183" cy="303384"/>
          </a:xfrm>
          <a:scene3d>
            <a:camera prst="orthographicFront"/>
            <a:lightRig rig="threePt" dir="t">
              <a:rot lat="0" lon="0" rev="7500000"/>
            </a:lightRig>
          </a:scene3d>
        </p:grpSpPr>
        <p:sp>
          <p:nvSpPr>
            <p:cNvPr id="141"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2"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Evaluación</a:t>
              </a:r>
              <a:endParaRPr lang="es-MX" sz="2000" b="1" kern="1200" dirty="0"/>
            </a:p>
          </p:txBody>
        </p:sp>
      </p:grpSp>
      <p:grpSp>
        <p:nvGrpSpPr>
          <p:cNvPr id="143" name="20 Grupo"/>
          <p:cNvGrpSpPr/>
          <p:nvPr/>
        </p:nvGrpSpPr>
        <p:grpSpPr>
          <a:xfrm>
            <a:off x="9780239" y="2639989"/>
            <a:ext cx="1600681" cy="2001985"/>
            <a:chOff x="0" y="75009"/>
            <a:chExt cx="1012729" cy="600079"/>
          </a:xfrm>
          <a:scene3d>
            <a:camera prst="orthographicFront"/>
            <a:lightRig rig="threePt" dir="t">
              <a:rot lat="0" lon="0" rev="7500000"/>
            </a:lightRig>
          </a:scene3d>
        </p:grpSpPr>
        <p:sp>
          <p:nvSpPr>
            <p:cNvPr id="144"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45"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6" name="23 Grupo"/>
          <p:cNvGrpSpPr/>
          <p:nvPr/>
        </p:nvGrpSpPr>
        <p:grpSpPr>
          <a:xfrm>
            <a:off x="9918291" y="2773172"/>
            <a:ext cx="1359937" cy="1779407"/>
            <a:chOff x="3259199" y="162857"/>
            <a:chExt cx="810183" cy="303384"/>
          </a:xfrm>
          <a:scene3d>
            <a:camera prst="orthographicFront"/>
            <a:lightRig rig="threePt" dir="t">
              <a:rot lat="0" lon="0" rev="7500000"/>
            </a:lightRig>
          </a:scene3d>
        </p:grpSpPr>
        <p:sp>
          <p:nvSpPr>
            <p:cNvPr id="147"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8"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Despliegue</a:t>
              </a:r>
            </a:p>
          </p:txBody>
        </p:sp>
      </p:grpSp>
      <p:sp>
        <p:nvSpPr>
          <p:cNvPr id="149" name="123 Rectángulo redondeado"/>
          <p:cNvSpPr/>
          <p:nvPr/>
        </p:nvSpPr>
        <p:spPr>
          <a:xfrm>
            <a:off x="2874187" y="4884588"/>
            <a:ext cx="5688632" cy="288032"/>
          </a:xfrm>
          <a:prstGeom prst="roundRect">
            <a:avLst>
              <a:gd name="adj" fmla="val 10000"/>
            </a:avLst>
          </a:prstGeom>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txBody>
          <a:bodyPr/>
          <a:lstStyle/>
          <a:p>
            <a:pPr algn="ctr"/>
            <a:r>
              <a:rPr lang="es-CO" sz="1600" b="1" dirty="0"/>
              <a:t>Fases metodología CRISP-DM</a:t>
            </a:r>
            <a:endParaRPr lang="es-ES" sz="1600" b="1" dirty="0"/>
          </a:p>
        </p:txBody>
      </p:sp>
      <p:sp>
        <p:nvSpPr>
          <p:cNvPr id="150" name="82 CuadroTexto"/>
          <p:cNvSpPr txBox="1"/>
          <p:nvPr/>
        </p:nvSpPr>
        <p:spPr>
          <a:xfrm>
            <a:off x="2584223" y="5704578"/>
            <a:ext cx="7349433" cy="646331"/>
          </a:xfrm>
          <a:prstGeom prst="rect">
            <a:avLst/>
          </a:prstGeom>
          <a:noFill/>
        </p:spPr>
        <p:txBody>
          <a:bodyPr wrap="square" rtlCol="0">
            <a:spAutoFit/>
          </a:bodyPr>
          <a:lstStyle/>
          <a:p>
            <a:r>
              <a:rPr lang="es-CO" dirty="0">
                <a:latin typeface="Trebuchet MS" pitchFamily="34" charset="0"/>
              </a:rPr>
              <a:t>La metodología aplicada para el desarrollo de este proyecto es la metodología CRISP-DM, para soluciones de minería de datos.</a:t>
            </a:r>
            <a:endParaRPr lang="es-ES" dirty="0">
              <a:latin typeface="Trebuchet MS" pitchFamily="34" charset="0"/>
            </a:endParaRPr>
          </a:p>
        </p:txBody>
      </p:sp>
      <p:sp>
        <p:nvSpPr>
          <p:cNvPr id="53" name="CuadroTexto 52">
            <a:extLst>
              <a:ext uri="{FF2B5EF4-FFF2-40B4-BE49-F238E27FC236}">
                <a16:creationId xmlns:a16="http://schemas.microsoft.com/office/drawing/2014/main" id="{DFEC09DD-34B2-4AD1-B5E2-305DF41D27D5}"/>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55" name="CuadroTexto 54">
            <a:extLst>
              <a:ext uri="{FF2B5EF4-FFF2-40B4-BE49-F238E27FC236}">
                <a16:creationId xmlns:a16="http://schemas.microsoft.com/office/drawing/2014/main" id="{0C5ADDFB-8DB8-43A3-856F-B86C4D9FE11C}"/>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780920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4 Grupo"/>
          <p:cNvGrpSpPr/>
          <p:nvPr/>
        </p:nvGrpSpPr>
        <p:grpSpPr>
          <a:xfrm>
            <a:off x="0" y="270456"/>
            <a:ext cx="12192000" cy="6727924"/>
            <a:chOff x="0" y="542925"/>
            <a:chExt cx="9144000" cy="3776949"/>
          </a:xfrm>
        </p:grpSpPr>
        <p:sp>
          <p:nvSpPr>
            <p:cNvPr id="3"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4"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5"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15"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15866" y="733553"/>
            <a:ext cx="12207866" cy="530464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2749250" y="148778"/>
            <a:ext cx="6264307" cy="584775"/>
          </a:xfrm>
          <a:prstGeom prst="rect">
            <a:avLst/>
          </a:prstGeom>
          <a:noFill/>
        </p:spPr>
        <p:txBody>
          <a:bodyPr wrap="square" rtlCol="0">
            <a:spAutoFit/>
          </a:bodyPr>
          <a:lstStyle/>
          <a:p>
            <a:pPr algn="ctr"/>
            <a:r>
              <a:rPr lang="es-CO" sz="3200" b="1" dirty="0"/>
              <a:t>COMPRENSIÓN DE LOS DATOS</a:t>
            </a:r>
          </a:p>
        </p:txBody>
      </p:sp>
      <p:sp>
        <p:nvSpPr>
          <p:cNvPr id="7" name="Rectángulo 6"/>
          <p:cNvSpPr/>
          <p:nvPr/>
        </p:nvSpPr>
        <p:spPr>
          <a:xfrm>
            <a:off x="1" y="807409"/>
            <a:ext cx="4761186" cy="1077218"/>
          </a:xfrm>
          <a:prstGeom prst="rect">
            <a:avLst/>
          </a:prstGeom>
        </p:spPr>
        <p:txBody>
          <a:bodyPr wrap="square">
            <a:spAutoFit/>
          </a:bodyPr>
          <a:lstStyle/>
          <a:p>
            <a:pPr lvl="1"/>
            <a:r>
              <a:rPr lang="es-CO" sz="3200" b="1" dirty="0">
                <a:solidFill>
                  <a:srgbClr val="00B0F0"/>
                </a:solidFill>
              </a:rPr>
              <a:t>RECOLECCIÓN DE DATOS INICIALES</a:t>
            </a:r>
            <a:endParaRPr lang="es-CO" sz="3200" dirty="0">
              <a:solidFill>
                <a:srgbClr val="00B0F0"/>
              </a:solidFill>
            </a:endParaRPr>
          </a:p>
        </p:txBody>
      </p:sp>
      <p:graphicFrame>
        <p:nvGraphicFramePr>
          <p:cNvPr id="12" name="Tabla 11"/>
          <p:cNvGraphicFramePr>
            <a:graphicFrameLocks noGrp="1"/>
          </p:cNvGraphicFramePr>
          <p:nvPr>
            <p:extLst>
              <p:ext uri="{D42A27DB-BD31-4B8C-83A1-F6EECF244321}">
                <p14:modId xmlns:p14="http://schemas.microsoft.com/office/powerpoint/2010/main" val="3768634558"/>
              </p:ext>
            </p:extLst>
          </p:nvPr>
        </p:nvGraphicFramePr>
        <p:xfrm>
          <a:off x="543464" y="1824234"/>
          <a:ext cx="11089205" cy="4025617"/>
        </p:xfrm>
        <a:graphic>
          <a:graphicData uri="http://schemas.openxmlformats.org/drawingml/2006/table">
            <a:tbl>
              <a:tblPr firstRow="1" bandRow="1">
                <a:tableStyleId>{5C22544A-7EE6-4342-B048-85BDC9FD1C3A}</a:tableStyleId>
              </a:tblPr>
              <a:tblGrid>
                <a:gridCol w="1940501">
                  <a:extLst>
                    <a:ext uri="{9D8B030D-6E8A-4147-A177-3AD203B41FA5}">
                      <a16:colId xmlns:a16="http://schemas.microsoft.com/office/drawing/2014/main" val="20000"/>
                    </a:ext>
                  </a:extLst>
                </a:gridCol>
                <a:gridCol w="3121392">
                  <a:extLst>
                    <a:ext uri="{9D8B030D-6E8A-4147-A177-3AD203B41FA5}">
                      <a16:colId xmlns:a16="http://schemas.microsoft.com/office/drawing/2014/main" val="20001"/>
                    </a:ext>
                  </a:extLst>
                </a:gridCol>
                <a:gridCol w="2300613">
                  <a:extLst>
                    <a:ext uri="{9D8B030D-6E8A-4147-A177-3AD203B41FA5}">
                      <a16:colId xmlns:a16="http://schemas.microsoft.com/office/drawing/2014/main" val="20002"/>
                    </a:ext>
                  </a:extLst>
                </a:gridCol>
                <a:gridCol w="3726699">
                  <a:extLst>
                    <a:ext uri="{9D8B030D-6E8A-4147-A177-3AD203B41FA5}">
                      <a16:colId xmlns:a16="http://schemas.microsoft.com/office/drawing/2014/main" val="20003"/>
                    </a:ext>
                  </a:extLst>
                </a:gridCol>
              </a:tblGrid>
              <a:tr h="370840">
                <a:tc gridSpan="2">
                  <a:txBody>
                    <a:bodyPr/>
                    <a:lstStyle/>
                    <a:p>
                      <a:pPr algn="ctr"/>
                      <a:r>
                        <a:rPr lang="es-CO" sz="1400" dirty="0"/>
                        <a:t>PAGADORES</a:t>
                      </a:r>
                    </a:p>
                  </a:txBody>
                  <a:tcPr/>
                </a:tc>
                <a:tc hMerge="1">
                  <a:txBody>
                    <a:bodyPr/>
                    <a:lstStyle/>
                    <a:p>
                      <a:pPr algn="ctr"/>
                      <a:endParaRPr lang="es-CO" sz="1400" dirty="0"/>
                    </a:p>
                  </a:txBody>
                  <a:tcPr/>
                </a:tc>
                <a:tc gridSpan="2">
                  <a:txBody>
                    <a:bodyPr/>
                    <a:lstStyle/>
                    <a:p>
                      <a:pPr algn="ctr"/>
                      <a:r>
                        <a:rPr lang="es-CO" sz="1400" dirty="0"/>
                        <a:t>TRANSACCIONES PSE X CLIENTE</a:t>
                      </a:r>
                    </a:p>
                  </a:txBody>
                  <a:tcPr/>
                </a:tc>
                <a:tc hMerge="1">
                  <a:txBody>
                    <a:bodyPr/>
                    <a:lstStyle/>
                    <a:p>
                      <a:pPr algn="ctr"/>
                      <a:endParaRPr lang="es-CO" sz="1400" dirty="0"/>
                    </a:p>
                  </a:txBody>
                  <a:tcPr/>
                </a:tc>
                <a:extLst>
                  <a:ext uri="{0D108BD9-81ED-4DB2-BD59-A6C34878D82A}">
                    <a16:rowId xmlns:a16="http://schemas.microsoft.com/office/drawing/2014/main" val="2318872856"/>
                  </a:ext>
                </a:extLst>
              </a:tr>
              <a:tr h="317217">
                <a:tc>
                  <a:txBody>
                    <a:bodyPr/>
                    <a:lstStyle/>
                    <a:p>
                      <a:pPr algn="ctr"/>
                      <a:r>
                        <a:rPr lang="es-CO" sz="1400" dirty="0"/>
                        <a:t>VARIABLE </a:t>
                      </a:r>
                    </a:p>
                  </a:txBody>
                  <a:tcPr/>
                </a:tc>
                <a:tc>
                  <a:txBody>
                    <a:bodyPr/>
                    <a:lstStyle/>
                    <a:p>
                      <a:pPr algn="ctr"/>
                      <a:r>
                        <a:rPr lang="es-CO" sz="1400" dirty="0"/>
                        <a:t>DESCRIPCIÓN</a:t>
                      </a:r>
                    </a:p>
                  </a:txBody>
                  <a:tcPr/>
                </a:tc>
                <a:tc>
                  <a:txBody>
                    <a:bodyPr/>
                    <a:lstStyle/>
                    <a:p>
                      <a:pPr algn="ctr"/>
                      <a:r>
                        <a:rPr lang="es-CO" sz="1400" dirty="0"/>
                        <a:t>VARIABLE </a:t>
                      </a:r>
                    </a:p>
                  </a:txBody>
                  <a:tcPr/>
                </a:tc>
                <a:tc>
                  <a:txBody>
                    <a:bodyPr/>
                    <a:lstStyle/>
                    <a:p>
                      <a:pPr algn="ctr"/>
                      <a:r>
                        <a:rPr lang="es-CO" sz="1400" dirty="0"/>
                        <a:t>DESCRIPCIÓN</a:t>
                      </a:r>
                    </a:p>
                  </a:txBody>
                  <a:tcPr/>
                </a:tc>
                <a:extLst>
                  <a:ext uri="{0D108BD9-81ED-4DB2-BD59-A6C34878D82A}">
                    <a16:rowId xmlns:a16="http://schemas.microsoft.com/office/drawing/2014/main" val="10000"/>
                  </a:ext>
                </a:extLst>
              </a:tr>
              <a:tr h="370840">
                <a:tc>
                  <a:txBody>
                    <a:bodyPr/>
                    <a:lstStyle/>
                    <a:p>
                      <a:r>
                        <a:rPr lang="es-CO" sz="1400" b="1" dirty="0"/>
                        <a:t>1. </a:t>
                      </a:r>
                      <a:r>
                        <a:rPr lang="es-CO" sz="1400" b="1" dirty="0" err="1"/>
                        <a:t>id_cliente</a:t>
                      </a:r>
                      <a:endParaRPr lang="es-CO" sz="1400" b="1" dirty="0"/>
                    </a:p>
                  </a:txBody>
                  <a:tcPr/>
                </a:tc>
                <a:tc>
                  <a:txBody>
                    <a:bodyPr/>
                    <a:lstStyle/>
                    <a:p>
                      <a:r>
                        <a:rPr lang="es-CO" sz="1400" dirty="0"/>
                        <a:t>id. único de cliente (pagador)</a:t>
                      </a:r>
                    </a:p>
                  </a:txBody>
                  <a:tcPr/>
                </a:tc>
                <a:tc>
                  <a:txBody>
                    <a:bodyPr/>
                    <a:lstStyle/>
                    <a:p>
                      <a:r>
                        <a:rPr lang="es-CO" sz="1400" b="1" dirty="0"/>
                        <a:t>1. </a:t>
                      </a:r>
                      <a:r>
                        <a:rPr lang="es-CO" sz="1400" b="1" dirty="0" err="1"/>
                        <a:t>id_trn_ach</a:t>
                      </a:r>
                      <a:endParaRPr lang="es-CO" sz="14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dirty="0"/>
                        <a:t>identificador único de transacción</a:t>
                      </a:r>
                    </a:p>
                  </a:txBody>
                  <a:tcPr/>
                </a:tc>
                <a:extLst>
                  <a:ext uri="{0D108BD9-81ED-4DB2-BD59-A6C34878D82A}">
                    <a16:rowId xmlns:a16="http://schemas.microsoft.com/office/drawing/2014/main" val="10001"/>
                  </a:ext>
                </a:extLst>
              </a:tr>
              <a:tr h="370840">
                <a:tc>
                  <a:txBody>
                    <a:bodyPr/>
                    <a:lstStyle/>
                    <a:p>
                      <a:r>
                        <a:rPr lang="es-CO" sz="1400" b="1" dirty="0"/>
                        <a:t>2. </a:t>
                      </a:r>
                      <a:r>
                        <a:rPr lang="es-CO" sz="1400" b="1" dirty="0" err="1"/>
                        <a:t>seg_str</a:t>
                      </a:r>
                      <a:endParaRPr lang="es-CO" sz="1400" b="1" dirty="0"/>
                    </a:p>
                  </a:txBody>
                  <a:tcPr/>
                </a:tc>
                <a:tc>
                  <a:txBody>
                    <a:bodyPr/>
                    <a:lstStyle/>
                    <a:p>
                      <a:r>
                        <a:rPr lang="es-CO" sz="1400" dirty="0"/>
                        <a:t>segmento estructural</a:t>
                      </a:r>
                    </a:p>
                  </a:txBody>
                  <a:tcPr/>
                </a:tc>
                <a:tc>
                  <a:txBody>
                    <a:bodyPr/>
                    <a:lstStyle/>
                    <a:p>
                      <a:r>
                        <a:rPr lang="es-CO" sz="1400" b="1" dirty="0"/>
                        <a:t>2. </a:t>
                      </a:r>
                      <a:r>
                        <a:rPr lang="es-CO" sz="1400" b="1" dirty="0" err="1"/>
                        <a:t>id_cliente</a:t>
                      </a:r>
                      <a:endParaRPr lang="es-CO" sz="1400" b="1" dirty="0"/>
                    </a:p>
                  </a:txBody>
                  <a:tcPr/>
                </a:tc>
                <a:tc>
                  <a:txBody>
                    <a:bodyPr/>
                    <a:lstStyle/>
                    <a:p>
                      <a:r>
                        <a:rPr lang="es-CO" sz="1400" dirty="0"/>
                        <a:t>id. único de cliente (pagador)</a:t>
                      </a:r>
                    </a:p>
                  </a:txBody>
                  <a:tcPr/>
                </a:tc>
                <a:extLst>
                  <a:ext uri="{0D108BD9-81ED-4DB2-BD59-A6C34878D82A}">
                    <a16:rowId xmlns:a16="http://schemas.microsoft.com/office/drawing/2014/main" val="10002"/>
                  </a:ext>
                </a:extLst>
              </a:tr>
              <a:tr h="370840">
                <a:tc>
                  <a:txBody>
                    <a:bodyPr/>
                    <a:lstStyle/>
                    <a:p>
                      <a:r>
                        <a:rPr lang="es-CO" sz="1400" b="1" dirty="0"/>
                        <a:t>3. </a:t>
                      </a:r>
                      <a:r>
                        <a:rPr lang="es-CO" sz="1400" b="1" dirty="0" err="1"/>
                        <a:t>ocupacion</a:t>
                      </a:r>
                      <a:endParaRPr lang="es-CO" sz="1400" b="1" dirty="0"/>
                    </a:p>
                  </a:txBody>
                  <a:tcPr/>
                </a:tc>
                <a:tc>
                  <a:txBody>
                    <a:bodyPr/>
                    <a:lstStyle/>
                    <a:p>
                      <a:r>
                        <a:rPr lang="es-CO" sz="1400" dirty="0"/>
                        <a:t>ocupación</a:t>
                      </a:r>
                    </a:p>
                  </a:txBody>
                  <a:tcPr/>
                </a:tc>
                <a:tc>
                  <a:txBody>
                    <a:bodyPr/>
                    <a:lstStyle/>
                    <a:p>
                      <a:r>
                        <a:rPr lang="es-CO" sz="1400" b="1" dirty="0"/>
                        <a:t>3. fecha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dirty="0"/>
                        <a:t>fecha de transacción</a:t>
                      </a:r>
                    </a:p>
                  </a:txBody>
                  <a:tcPr/>
                </a:tc>
                <a:extLst>
                  <a:ext uri="{0D108BD9-81ED-4DB2-BD59-A6C34878D82A}">
                    <a16:rowId xmlns:a16="http://schemas.microsoft.com/office/drawing/2014/main" val="10003"/>
                  </a:ext>
                </a:extLst>
              </a:tr>
              <a:tr h="370840">
                <a:tc>
                  <a:txBody>
                    <a:bodyPr/>
                    <a:lstStyle/>
                    <a:p>
                      <a:r>
                        <a:rPr lang="es-CO" sz="1400" b="1" dirty="0"/>
                        <a:t>4. </a:t>
                      </a:r>
                      <a:r>
                        <a:rPr lang="es-CO" sz="1400" b="1" dirty="0" err="1"/>
                        <a:t>tipo_vivienda</a:t>
                      </a:r>
                      <a:endParaRPr lang="es-CO" sz="1400" b="1" dirty="0"/>
                    </a:p>
                  </a:txBody>
                  <a:tcPr/>
                </a:tc>
                <a:tc>
                  <a:txBody>
                    <a:bodyPr/>
                    <a:lstStyle/>
                    <a:p>
                      <a:r>
                        <a:rPr lang="es-CO" sz="1400" dirty="0"/>
                        <a:t>tipo de vivienda</a:t>
                      </a:r>
                    </a:p>
                  </a:txBody>
                  <a:tcPr/>
                </a:tc>
                <a:tc>
                  <a:txBody>
                    <a:bodyPr/>
                    <a:lstStyle/>
                    <a:p>
                      <a:r>
                        <a:rPr lang="es-CO" sz="1400" b="1" dirty="0"/>
                        <a:t>4. Hora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dirty="0"/>
                        <a:t>hora de transacción (HHMMSS)</a:t>
                      </a:r>
                    </a:p>
                  </a:txBody>
                  <a:tcPr/>
                </a:tc>
                <a:extLst>
                  <a:ext uri="{0D108BD9-81ED-4DB2-BD59-A6C34878D82A}">
                    <a16:rowId xmlns:a16="http://schemas.microsoft.com/office/drawing/2014/main" val="10004"/>
                  </a:ext>
                </a:extLst>
              </a:tr>
              <a:tr h="370840">
                <a:tc>
                  <a:txBody>
                    <a:bodyPr/>
                    <a:lstStyle/>
                    <a:p>
                      <a:r>
                        <a:rPr lang="es-CO" sz="1400" b="1" dirty="0"/>
                        <a:t>5. </a:t>
                      </a:r>
                      <a:r>
                        <a:rPr lang="es-CO" sz="1400" b="1" dirty="0" err="1"/>
                        <a:t>nivel_academico</a:t>
                      </a:r>
                      <a:endParaRPr lang="es-CO" sz="1400" b="1" dirty="0"/>
                    </a:p>
                  </a:txBody>
                  <a:tcPr/>
                </a:tc>
                <a:tc>
                  <a:txBody>
                    <a:bodyPr/>
                    <a:lstStyle/>
                    <a:p>
                      <a:r>
                        <a:rPr lang="es-CO" sz="1400" dirty="0"/>
                        <a:t>nivel académico</a:t>
                      </a:r>
                    </a:p>
                  </a:txBody>
                  <a:tcPr/>
                </a:tc>
                <a:tc>
                  <a:txBody>
                    <a:bodyPr/>
                    <a:lstStyle/>
                    <a:p>
                      <a:r>
                        <a:rPr lang="es-CO" sz="1400" b="1" dirty="0"/>
                        <a:t>5. </a:t>
                      </a:r>
                      <a:r>
                        <a:rPr lang="es-CO" sz="1400" b="1" dirty="0" err="1"/>
                        <a:t>valor_trx</a:t>
                      </a:r>
                      <a:endParaRPr lang="es-CO" sz="14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dirty="0"/>
                        <a:t>valor de la transacción</a:t>
                      </a:r>
                    </a:p>
                  </a:txBody>
                  <a:tcPr/>
                </a:tc>
                <a:extLst>
                  <a:ext uri="{0D108BD9-81ED-4DB2-BD59-A6C34878D82A}">
                    <a16:rowId xmlns:a16="http://schemas.microsoft.com/office/drawing/2014/main" val="10005"/>
                  </a:ext>
                </a:extLst>
              </a:tr>
              <a:tr h="370840">
                <a:tc>
                  <a:txBody>
                    <a:bodyPr/>
                    <a:lstStyle/>
                    <a:p>
                      <a:r>
                        <a:rPr lang="es-CO" sz="1400" b="1" dirty="0"/>
                        <a:t>6. </a:t>
                      </a:r>
                      <a:r>
                        <a:rPr lang="es-CO" sz="1400" b="1" dirty="0" err="1"/>
                        <a:t>estado_civil</a:t>
                      </a:r>
                      <a:endParaRPr lang="es-CO" sz="1400" b="1" dirty="0"/>
                    </a:p>
                  </a:txBody>
                  <a:tcPr/>
                </a:tc>
                <a:tc>
                  <a:txBody>
                    <a:bodyPr/>
                    <a:lstStyle/>
                    <a:p>
                      <a:r>
                        <a:rPr lang="es-CO" sz="1400" dirty="0"/>
                        <a:t>Estado civil</a:t>
                      </a:r>
                    </a:p>
                  </a:txBody>
                  <a:tcPr/>
                </a:tc>
                <a:tc>
                  <a:txBody>
                    <a:bodyPr/>
                    <a:lstStyle/>
                    <a:p>
                      <a:r>
                        <a:rPr lang="es-CO" sz="1400" b="1" dirty="0"/>
                        <a:t>6,7,8. ref1 / ref2 / ref3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dirty="0"/>
                        <a:t>texto libre referencia 1, 2 y 3</a:t>
                      </a:r>
                    </a:p>
                  </a:txBody>
                  <a:tcPr/>
                </a:tc>
                <a:extLst>
                  <a:ext uri="{0D108BD9-81ED-4DB2-BD59-A6C34878D82A}">
                    <a16:rowId xmlns:a16="http://schemas.microsoft.com/office/drawing/2014/main" val="10006"/>
                  </a:ext>
                </a:extLst>
              </a:tr>
              <a:tr h="370840">
                <a:tc>
                  <a:txBody>
                    <a:bodyPr/>
                    <a:lstStyle/>
                    <a:p>
                      <a:r>
                        <a:rPr lang="es-CO" sz="1400" b="1" dirty="0"/>
                        <a:t>7. genero</a:t>
                      </a:r>
                    </a:p>
                  </a:txBody>
                  <a:tcPr/>
                </a:tc>
                <a:tc>
                  <a:txBody>
                    <a:bodyPr/>
                    <a:lstStyle/>
                    <a:p>
                      <a:r>
                        <a:rPr lang="es-CO" sz="1400" dirty="0"/>
                        <a:t>genero</a:t>
                      </a:r>
                    </a:p>
                  </a:txBody>
                  <a:tcPr/>
                </a:tc>
                <a:tc>
                  <a:txBody>
                    <a:bodyPr/>
                    <a:lstStyle/>
                    <a:p>
                      <a:r>
                        <a:rPr lang="es-CO" sz="1400" b="1" dirty="0"/>
                        <a:t>9. Sector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dirty="0"/>
                        <a:t>sector eco. receptor</a:t>
                      </a:r>
                    </a:p>
                  </a:txBody>
                  <a:tcPr/>
                </a:tc>
                <a:extLst>
                  <a:ext uri="{0D108BD9-81ED-4DB2-BD59-A6C34878D82A}">
                    <a16:rowId xmlns:a16="http://schemas.microsoft.com/office/drawing/2014/main" val="1838579327"/>
                  </a:ext>
                </a:extLst>
              </a:tr>
              <a:tr h="370840">
                <a:tc>
                  <a:txBody>
                    <a:bodyPr/>
                    <a:lstStyle/>
                    <a:p>
                      <a:r>
                        <a:rPr lang="es-CO" sz="1400" b="1" dirty="0"/>
                        <a:t>8.</a:t>
                      </a:r>
                      <a:r>
                        <a:rPr lang="es-CO" sz="1400" b="1" baseline="0" dirty="0"/>
                        <a:t> </a:t>
                      </a:r>
                      <a:r>
                        <a:rPr lang="es-CO" sz="1400" b="1" dirty="0"/>
                        <a:t>edad</a:t>
                      </a:r>
                    </a:p>
                  </a:txBody>
                  <a:tcPr/>
                </a:tc>
                <a:tc>
                  <a:txBody>
                    <a:bodyPr/>
                    <a:lstStyle/>
                    <a:p>
                      <a:r>
                        <a:rPr lang="es-CO" sz="1400" dirty="0"/>
                        <a:t>edad</a:t>
                      </a:r>
                    </a:p>
                  </a:txBody>
                  <a:tcPr/>
                </a:tc>
                <a:tc>
                  <a:txBody>
                    <a:bodyPr/>
                    <a:lstStyle/>
                    <a:p>
                      <a:r>
                        <a:rPr lang="es-CO" sz="1400" b="1" dirty="0"/>
                        <a:t>10. Subsector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dirty="0"/>
                        <a:t>subsector eco. receptor</a:t>
                      </a:r>
                    </a:p>
                  </a:txBody>
                  <a:tcPr/>
                </a:tc>
                <a:extLst>
                  <a:ext uri="{0D108BD9-81ED-4DB2-BD59-A6C34878D82A}">
                    <a16:rowId xmlns:a16="http://schemas.microsoft.com/office/drawing/2014/main" val="1559798127"/>
                  </a:ext>
                </a:extLst>
              </a:tr>
              <a:tr h="370840">
                <a:tc>
                  <a:txBody>
                    <a:bodyPr/>
                    <a:lstStyle/>
                    <a:p>
                      <a:r>
                        <a:rPr lang="es-CO" sz="1400" b="1" dirty="0"/>
                        <a:t>9. </a:t>
                      </a:r>
                      <a:r>
                        <a:rPr lang="es-CO" sz="1400" b="1" dirty="0" err="1"/>
                        <a:t>ingreso_rango</a:t>
                      </a:r>
                      <a:endParaRPr lang="es-CO" sz="14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dirty="0"/>
                        <a:t>rango de ingreso estimado</a:t>
                      </a:r>
                    </a:p>
                  </a:txBody>
                  <a:tcPr/>
                </a:tc>
                <a:tc>
                  <a:txBody>
                    <a:bodyPr/>
                    <a:lstStyle/>
                    <a:p>
                      <a:r>
                        <a:rPr lang="es-CO" sz="1400" b="1" dirty="0"/>
                        <a:t>11. </a:t>
                      </a:r>
                      <a:r>
                        <a:rPr lang="es-CO" sz="1400" b="1" dirty="0" err="1"/>
                        <a:t>descripcion</a:t>
                      </a:r>
                      <a:endParaRPr lang="es-CO" sz="14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dirty="0"/>
                        <a:t>descripción subsector receptor</a:t>
                      </a:r>
                    </a:p>
                  </a:txBody>
                  <a:tcPr/>
                </a:tc>
                <a:extLst>
                  <a:ext uri="{0D108BD9-81ED-4DB2-BD59-A6C34878D82A}">
                    <a16:rowId xmlns:a16="http://schemas.microsoft.com/office/drawing/2014/main" val="1373273574"/>
                  </a:ext>
                </a:extLst>
              </a:tr>
            </a:tbl>
          </a:graphicData>
        </a:graphic>
      </p:graphicFrame>
      <p:sp>
        <p:nvSpPr>
          <p:cNvPr id="14" name="CuadroTexto 13"/>
          <p:cNvSpPr txBox="1"/>
          <p:nvPr/>
        </p:nvSpPr>
        <p:spPr>
          <a:xfrm>
            <a:off x="6426335" y="998142"/>
            <a:ext cx="4981903" cy="523220"/>
          </a:xfrm>
          <a:prstGeom prst="rect">
            <a:avLst/>
          </a:prstGeom>
          <a:solidFill>
            <a:schemeClr val="bg1">
              <a:lumMod val="85000"/>
            </a:schemeClr>
          </a:solidFill>
        </p:spPr>
        <p:txBody>
          <a:bodyPr wrap="square" rtlCol="0">
            <a:spAutoFit/>
          </a:bodyPr>
          <a:lstStyle/>
          <a:p>
            <a:r>
              <a:rPr lang="es-CO" sz="1400" dirty="0"/>
              <a:t>El conjunto de datos utilizado para construir el modelo, consta de  11853782 registros y 11 variables para el set de transacciones.</a:t>
            </a:r>
          </a:p>
        </p:txBody>
      </p:sp>
      <p:sp>
        <p:nvSpPr>
          <p:cNvPr id="16" name="CuadroTexto 15">
            <a:extLst>
              <a:ext uri="{FF2B5EF4-FFF2-40B4-BE49-F238E27FC236}">
                <a16:creationId xmlns:a16="http://schemas.microsoft.com/office/drawing/2014/main" id="{86623D0C-5B34-4F73-9211-98F9BBA01839}"/>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21" name="CuadroTexto 20">
            <a:extLst>
              <a:ext uri="{FF2B5EF4-FFF2-40B4-BE49-F238E27FC236}">
                <a16:creationId xmlns:a16="http://schemas.microsoft.com/office/drawing/2014/main" id="{18D16C5A-0A80-4EA2-BC80-9529D2613FB2}"/>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499905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4 Grupo"/>
          <p:cNvGrpSpPr/>
          <p:nvPr/>
        </p:nvGrpSpPr>
        <p:grpSpPr>
          <a:xfrm>
            <a:off x="0" y="270456"/>
            <a:ext cx="12192000" cy="6727924"/>
            <a:chOff x="0" y="542925"/>
            <a:chExt cx="9144000" cy="3776949"/>
          </a:xfrm>
        </p:grpSpPr>
        <p:sp>
          <p:nvSpPr>
            <p:cNvPr id="3"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4"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5"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15"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0" y="702756"/>
            <a:ext cx="12207866" cy="530464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2749250" y="148778"/>
            <a:ext cx="6264307" cy="584775"/>
          </a:xfrm>
          <a:prstGeom prst="rect">
            <a:avLst/>
          </a:prstGeom>
          <a:noFill/>
        </p:spPr>
        <p:txBody>
          <a:bodyPr wrap="square" rtlCol="0">
            <a:spAutoFit/>
          </a:bodyPr>
          <a:lstStyle/>
          <a:p>
            <a:pPr algn="ctr"/>
            <a:r>
              <a:rPr lang="es-CO" sz="3200" b="1" dirty="0"/>
              <a:t>COMPRENSIÓN DE LOS DATOS</a:t>
            </a:r>
          </a:p>
        </p:txBody>
      </p:sp>
      <p:sp>
        <p:nvSpPr>
          <p:cNvPr id="7" name="Rectángulo 6"/>
          <p:cNvSpPr/>
          <p:nvPr/>
        </p:nvSpPr>
        <p:spPr>
          <a:xfrm>
            <a:off x="124287" y="933523"/>
            <a:ext cx="6826927" cy="584775"/>
          </a:xfrm>
          <a:prstGeom prst="rect">
            <a:avLst/>
          </a:prstGeom>
        </p:spPr>
        <p:txBody>
          <a:bodyPr wrap="square">
            <a:spAutoFit/>
          </a:bodyPr>
          <a:lstStyle/>
          <a:p>
            <a:pPr lvl="1"/>
            <a:r>
              <a:rPr lang="es-CO" sz="3200" b="1" dirty="0">
                <a:solidFill>
                  <a:srgbClr val="00B0F0"/>
                </a:solidFill>
              </a:rPr>
              <a:t>EXPLORACION DE DATOS</a:t>
            </a:r>
            <a:endParaRPr lang="es-CO" sz="3200" dirty="0">
              <a:solidFill>
                <a:srgbClr val="00B0F0"/>
              </a:solidFill>
            </a:endParaRPr>
          </a:p>
        </p:txBody>
      </p:sp>
      <p:sp>
        <p:nvSpPr>
          <p:cNvPr id="21" name="CuadroTexto 20">
            <a:extLst>
              <a:ext uri="{FF2B5EF4-FFF2-40B4-BE49-F238E27FC236}">
                <a16:creationId xmlns:a16="http://schemas.microsoft.com/office/drawing/2014/main" id="{77938667-E4C4-42E5-8FED-4D7A7DBD7003}"/>
              </a:ext>
            </a:extLst>
          </p:cNvPr>
          <p:cNvSpPr txBox="1"/>
          <p:nvPr/>
        </p:nvSpPr>
        <p:spPr>
          <a:xfrm>
            <a:off x="923277" y="1710463"/>
            <a:ext cx="10218198" cy="3785652"/>
          </a:xfrm>
          <a:prstGeom prst="rect">
            <a:avLst/>
          </a:prstGeom>
          <a:noFill/>
        </p:spPr>
        <p:txBody>
          <a:bodyPr wrap="square" rtlCol="0">
            <a:spAutoFit/>
          </a:bodyPr>
          <a:lstStyle/>
          <a:p>
            <a:pPr algn="just"/>
            <a:r>
              <a:rPr lang="es-ES" sz="2000" dirty="0">
                <a:solidFill>
                  <a:schemeClr val="bg1"/>
                </a:solidFill>
              </a:rPr>
              <a:t>La exploración de datos es la clave para obtener información de los mismo. Una buena estrategia de exploración de datos puede resolver incluso problemas complicados en unas pocas horas. Una buena estrategia de exploración de datos comprende lo siguiente:</a:t>
            </a:r>
          </a:p>
          <a:p>
            <a:pPr algn="just"/>
            <a:endParaRPr lang="es-ES" sz="2000" dirty="0">
              <a:solidFill>
                <a:schemeClr val="bg1"/>
              </a:solidFill>
            </a:endParaRPr>
          </a:p>
          <a:p>
            <a:pPr algn="just"/>
            <a:r>
              <a:rPr lang="es-ES" sz="2000" b="1" dirty="0">
                <a:solidFill>
                  <a:schemeClr val="bg1"/>
                </a:solidFill>
              </a:rPr>
              <a:t>* Análisis </a:t>
            </a:r>
            <a:r>
              <a:rPr lang="es-ES" sz="2000" b="1" dirty="0" err="1">
                <a:solidFill>
                  <a:schemeClr val="bg1"/>
                </a:solidFill>
              </a:rPr>
              <a:t>univariado</a:t>
            </a:r>
            <a:r>
              <a:rPr lang="es-ES" sz="2000" dirty="0">
                <a:solidFill>
                  <a:schemeClr val="bg1"/>
                </a:solidFill>
              </a:rPr>
              <a:t>: se usa para visualizar una variable en un gráfico. Ejemplos: histograma, diagrama de densidad, etc.</a:t>
            </a:r>
          </a:p>
          <a:p>
            <a:pPr algn="just"/>
            <a:r>
              <a:rPr lang="es-ES" sz="2000" b="1" dirty="0">
                <a:solidFill>
                  <a:schemeClr val="bg1"/>
                </a:solidFill>
              </a:rPr>
              <a:t>* Análisis bivariado</a:t>
            </a:r>
            <a:r>
              <a:rPr lang="es-ES" sz="2000" dirty="0">
                <a:solidFill>
                  <a:schemeClr val="bg1"/>
                </a:solidFill>
              </a:rPr>
              <a:t>: se usa para visualizar dos variables (ejes x e y) en una gráfica. Ejemplos: gráfico de barras, gráfico de líneas, gráfico de áreas, etc.</a:t>
            </a:r>
          </a:p>
          <a:p>
            <a:pPr algn="just"/>
            <a:r>
              <a:rPr lang="es-ES" sz="2000" b="1" dirty="0">
                <a:solidFill>
                  <a:schemeClr val="bg1"/>
                </a:solidFill>
              </a:rPr>
              <a:t>* Análisis multivariado</a:t>
            </a:r>
            <a:r>
              <a:rPr lang="es-ES" sz="2000" dirty="0">
                <a:solidFill>
                  <a:schemeClr val="bg1"/>
                </a:solidFill>
              </a:rPr>
              <a:t>: como su nombre lo sugiere, se usa para visualizar más de dos variables a la vez. Ejemplos: gráfico de barras apiladas, gráfico de barras esquivado, etc.</a:t>
            </a:r>
          </a:p>
          <a:p>
            <a:pPr algn="just"/>
            <a:r>
              <a:rPr lang="es-ES" sz="2000" b="1" dirty="0">
                <a:solidFill>
                  <a:schemeClr val="bg1"/>
                </a:solidFill>
              </a:rPr>
              <a:t>* Tablas cruzadas</a:t>
            </a:r>
            <a:r>
              <a:rPr lang="es-ES" sz="2000" dirty="0">
                <a:solidFill>
                  <a:schemeClr val="bg1"/>
                </a:solidFill>
              </a:rPr>
              <a:t>: se usan para comparar el comportamiento de dos variables categóricas (también se usan en tablas dinámicas).</a:t>
            </a:r>
          </a:p>
        </p:txBody>
      </p:sp>
      <p:sp>
        <p:nvSpPr>
          <p:cNvPr id="13" name="CuadroTexto 12">
            <a:extLst>
              <a:ext uri="{FF2B5EF4-FFF2-40B4-BE49-F238E27FC236}">
                <a16:creationId xmlns:a16="http://schemas.microsoft.com/office/drawing/2014/main" id="{83C7919A-62A1-4520-8FE3-8ADF385E5568}"/>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16" name="CuadroTexto 15">
            <a:extLst>
              <a:ext uri="{FF2B5EF4-FFF2-40B4-BE49-F238E27FC236}">
                <a16:creationId xmlns:a16="http://schemas.microsoft.com/office/drawing/2014/main" id="{BD989C7A-8BCC-40BE-82CB-5A0CA0EAE108}"/>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2641198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4 Grupo"/>
          <p:cNvGrpSpPr/>
          <p:nvPr/>
        </p:nvGrpSpPr>
        <p:grpSpPr>
          <a:xfrm>
            <a:off x="0" y="270456"/>
            <a:ext cx="12192000" cy="6727924"/>
            <a:chOff x="0" y="542925"/>
            <a:chExt cx="9144000" cy="3776949"/>
          </a:xfrm>
        </p:grpSpPr>
        <p:sp>
          <p:nvSpPr>
            <p:cNvPr id="3"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4"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5"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15"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15867" y="727880"/>
            <a:ext cx="12207866" cy="544355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2749250" y="148778"/>
            <a:ext cx="6264307" cy="584775"/>
          </a:xfrm>
          <a:prstGeom prst="rect">
            <a:avLst/>
          </a:prstGeom>
          <a:noFill/>
        </p:spPr>
        <p:txBody>
          <a:bodyPr wrap="square" rtlCol="0">
            <a:spAutoFit/>
          </a:bodyPr>
          <a:lstStyle/>
          <a:p>
            <a:pPr algn="ctr"/>
            <a:r>
              <a:rPr lang="es-CO" sz="3200" b="1" dirty="0"/>
              <a:t>COMPRENSIÓN DE LOS DATOS</a:t>
            </a:r>
          </a:p>
        </p:txBody>
      </p:sp>
      <p:sp>
        <p:nvSpPr>
          <p:cNvPr id="16" name="CuadroTexto 15">
            <a:extLst>
              <a:ext uri="{FF2B5EF4-FFF2-40B4-BE49-F238E27FC236}">
                <a16:creationId xmlns:a16="http://schemas.microsoft.com/office/drawing/2014/main" id="{280BDAEB-68FE-4F2B-8A93-64215888B411}"/>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21" name="CuadroTexto 20">
            <a:extLst>
              <a:ext uri="{FF2B5EF4-FFF2-40B4-BE49-F238E27FC236}">
                <a16:creationId xmlns:a16="http://schemas.microsoft.com/office/drawing/2014/main" id="{EDBE7742-654E-43D9-833A-1A3553199B2A}"/>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pic>
        <p:nvPicPr>
          <p:cNvPr id="9" name="Imagen 8">
            <a:extLst>
              <a:ext uri="{FF2B5EF4-FFF2-40B4-BE49-F238E27FC236}">
                <a16:creationId xmlns:a16="http://schemas.microsoft.com/office/drawing/2014/main" id="{3237BA2A-257D-420E-A690-B2428A9B66F6}"/>
              </a:ext>
            </a:extLst>
          </p:cNvPr>
          <p:cNvPicPr>
            <a:picLocks noChangeAspect="1"/>
          </p:cNvPicPr>
          <p:nvPr/>
        </p:nvPicPr>
        <p:blipFill>
          <a:blip r:embed="rId4"/>
          <a:stretch>
            <a:fillRect/>
          </a:stretch>
        </p:blipFill>
        <p:spPr>
          <a:xfrm>
            <a:off x="1611685" y="1934742"/>
            <a:ext cx="4857750" cy="3933825"/>
          </a:xfrm>
          <a:prstGeom prst="rect">
            <a:avLst/>
          </a:prstGeom>
        </p:spPr>
      </p:pic>
      <p:pic>
        <p:nvPicPr>
          <p:cNvPr id="11" name="Imagen 10">
            <a:extLst>
              <a:ext uri="{FF2B5EF4-FFF2-40B4-BE49-F238E27FC236}">
                <a16:creationId xmlns:a16="http://schemas.microsoft.com/office/drawing/2014/main" id="{0EFB0EAD-6E6A-4DE3-A56B-770848CD12E4}"/>
              </a:ext>
            </a:extLst>
          </p:cNvPr>
          <p:cNvPicPr>
            <a:picLocks noChangeAspect="1"/>
          </p:cNvPicPr>
          <p:nvPr/>
        </p:nvPicPr>
        <p:blipFill>
          <a:blip r:embed="rId5"/>
          <a:stretch>
            <a:fillRect/>
          </a:stretch>
        </p:blipFill>
        <p:spPr>
          <a:xfrm>
            <a:off x="6815635" y="3582567"/>
            <a:ext cx="3629025" cy="2286000"/>
          </a:xfrm>
          <a:prstGeom prst="rect">
            <a:avLst/>
          </a:prstGeom>
        </p:spPr>
      </p:pic>
      <p:sp>
        <p:nvSpPr>
          <p:cNvPr id="22" name="Rectángulo 21">
            <a:extLst>
              <a:ext uri="{FF2B5EF4-FFF2-40B4-BE49-F238E27FC236}">
                <a16:creationId xmlns:a16="http://schemas.microsoft.com/office/drawing/2014/main" id="{0B39537E-DBFB-4CD6-97C7-63CC839FE4EF}"/>
              </a:ext>
            </a:extLst>
          </p:cNvPr>
          <p:cNvSpPr/>
          <p:nvPr/>
        </p:nvSpPr>
        <p:spPr>
          <a:xfrm>
            <a:off x="124287" y="933523"/>
            <a:ext cx="6826927" cy="584775"/>
          </a:xfrm>
          <a:prstGeom prst="rect">
            <a:avLst/>
          </a:prstGeom>
        </p:spPr>
        <p:txBody>
          <a:bodyPr wrap="square">
            <a:spAutoFit/>
          </a:bodyPr>
          <a:lstStyle/>
          <a:p>
            <a:pPr lvl="1"/>
            <a:r>
              <a:rPr lang="es-CO" sz="3200" b="1" dirty="0">
                <a:solidFill>
                  <a:srgbClr val="00B0F0"/>
                </a:solidFill>
              </a:rPr>
              <a:t>ANÁLISIS DE DATOS FALTANTES</a:t>
            </a:r>
            <a:endParaRPr lang="es-CO" sz="3200" dirty="0">
              <a:solidFill>
                <a:srgbClr val="00B0F0"/>
              </a:solidFill>
            </a:endParaRPr>
          </a:p>
        </p:txBody>
      </p:sp>
    </p:spTree>
    <p:extLst>
      <p:ext uri="{BB962C8B-B14F-4D97-AF65-F5344CB8AC3E}">
        <p14:creationId xmlns:p14="http://schemas.microsoft.com/office/powerpoint/2010/main" val="2545771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4 Grupo"/>
          <p:cNvGrpSpPr/>
          <p:nvPr/>
        </p:nvGrpSpPr>
        <p:grpSpPr>
          <a:xfrm>
            <a:off x="0" y="270456"/>
            <a:ext cx="12192000" cy="6727924"/>
            <a:chOff x="0" y="542925"/>
            <a:chExt cx="9144000" cy="3776949"/>
          </a:xfrm>
        </p:grpSpPr>
        <p:sp>
          <p:nvSpPr>
            <p:cNvPr id="3"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4"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5"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15"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1" y="727880"/>
            <a:ext cx="12192000" cy="544355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2749250" y="148778"/>
            <a:ext cx="6264307" cy="584775"/>
          </a:xfrm>
          <a:prstGeom prst="rect">
            <a:avLst/>
          </a:prstGeom>
          <a:noFill/>
        </p:spPr>
        <p:txBody>
          <a:bodyPr wrap="square" rtlCol="0">
            <a:spAutoFit/>
          </a:bodyPr>
          <a:lstStyle/>
          <a:p>
            <a:pPr algn="ctr"/>
            <a:r>
              <a:rPr lang="es-CO" sz="3200" b="1" dirty="0"/>
              <a:t>COMPRENSIÓN DE LOS DATOS</a:t>
            </a:r>
          </a:p>
        </p:txBody>
      </p:sp>
      <p:sp>
        <p:nvSpPr>
          <p:cNvPr id="16" name="CuadroTexto 15">
            <a:extLst>
              <a:ext uri="{FF2B5EF4-FFF2-40B4-BE49-F238E27FC236}">
                <a16:creationId xmlns:a16="http://schemas.microsoft.com/office/drawing/2014/main" id="{280BDAEB-68FE-4F2B-8A93-64215888B411}"/>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21" name="CuadroTexto 20">
            <a:extLst>
              <a:ext uri="{FF2B5EF4-FFF2-40B4-BE49-F238E27FC236}">
                <a16:creationId xmlns:a16="http://schemas.microsoft.com/office/drawing/2014/main" id="{EDBE7742-654E-43D9-833A-1A3553199B2A}"/>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
        <p:nvSpPr>
          <p:cNvPr id="22" name="Rectángulo 21">
            <a:extLst>
              <a:ext uri="{FF2B5EF4-FFF2-40B4-BE49-F238E27FC236}">
                <a16:creationId xmlns:a16="http://schemas.microsoft.com/office/drawing/2014/main" id="{0B39537E-DBFB-4CD6-97C7-63CC839FE4EF}"/>
              </a:ext>
            </a:extLst>
          </p:cNvPr>
          <p:cNvSpPr/>
          <p:nvPr/>
        </p:nvSpPr>
        <p:spPr>
          <a:xfrm>
            <a:off x="124287" y="812862"/>
            <a:ext cx="11181022" cy="584775"/>
          </a:xfrm>
          <a:prstGeom prst="rect">
            <a:avLst/>
          </a:prstGeom>
        </p:spPr>
        <p:txBody>
          <a:bodyPr wrap="square">
            <a:spAutoFit/>
          </a:bodyPr>
          <a:lstStyle/>
          <a:p>
            <a:pPr lvl="1"/>
            <a:r>
              <a:rPr lang="es-CO" sz="3200" b="1" dirty="0">
                <a:solidFill>
                  <a:srgbClr val="00B0F0"/>
                </a:solidFill>
              </a:rPr>
              <a:t>CONVERSIÓN DE VARIABLES CATEGÓRICAS A NUMÉRICAS</a:t>
            </a:r>
            <a:endParaRPr lang="es-CO" sz="3200" dirty="0">
              <a:solidFill>
                <a:srgbClr val="00B0F0"/>
              </a:solidFill>
            </a:endParaRPr>
          </a:p>
        </p:txBody>
      </p:sp>
      <p:pic>
        <p:nvPicPr>
          <p:cNvPr id="7" name="Imagen 6">
            <a:extLst>
              <a:ext uri="{FF2B5EF4-FFF2-40B4-BE49-F238E27FC236}">
                <a16:creationId xmlns:a16="http://schemas.microsoft.com/office/drawing/2014/main" id="{9FCF25CD-6540-4F03-AB1E-6F4C2DBF59EB}"/>
              </a:ext>
            </a:extLst>
          </p:cNvPr>
          <p:cNvPicPr>
            <a:picLocks noChangeAspect="1"/>
          </p:cNvPicPr>
          <p:nvPr/>
        </p:nvPicPr>
        <p:blipFill>
          <a:blip r:embed="rId4"/>
          <a:stretch>
            <a:fillRect/>
          </a:stretch>
        </p:blipFill>
        <p:spPr>
          <a:xfrm>
            <a:off x="134822" y="4465198"/>
            <a:ext cx="11970327" cy="1620891"/>
          </a:xfrm>
          <a:prstGeom prst="rect">
            <a:avLst/>
          </a:prstGeom>
        </p:spPr>
      </p:pic>
      <p:pic>
        <p:nvPicPr>
          <p:cNvPr id="10" name="Imagen 9">
            <a:extLst>
              <a:ext uri="{FF2B5EF4-FFF2-40B4-BE49-F238E27FC236}">
                <a16:creationId xmlns:a16="http://schemas.microsoft.com/office/drawing/2014/main" id="{7A3E54AE-8E84-41F6-9B47-03A80DDFE3B6}"/>
              </a:ext>
            </a:extLst>
          </p:cNvPr>
          <p:cNvPicPr>
            <a:picLocks noChangeAspect="1"/>
          </p:cNvPicPr>
          <p:nvPr/>
        </p:nvPicPr>
        <p:blipFill>
          <a:blip r:embed="rId5"/>
          <a:stretch>
            <a:fillRect/>
          </a:stretch>
        </p:blipFill>
        <p:spPr>
          <a:xfrm>
            <a:off x="124286" y="1364523"/>
            <a:ext cx="8210550" cy="981075"/>
          </a:xfrm>
          <a:prstGeom prst="rect">
            <a:avLst/>
          </a:prstGeom>
        </p:spPr>
      </p:pic>
      <p:pic>
        <p:nvPicPr>
          <p:cNvPr id="12" name="Imagen 11">
            <a:extLst>
              <a:ext uri="{FF2B5EF4-FFF2-40B4-BE49-F238E27FC236}">
                <a16:creationId xmlns:a16="http://schemas.microsoft.com/office/drawing/2014/main" id="{5606922A-86E5-4217-BEBB-C87F791A689A}"/>
              </a:ext>
            </a:extLst>
          </p:cNvPr>
          <p:cNvPicPr>
            <a:picLocks noChangeAspect="1"/>
          </p:cNvPicPr>
          <p:nvPr/>
        </p:nvPicPr>
        <p:blipFill>
          <a:blip r:embed="rId6"/>
          <a:stretch>
            <a:fillRect/>
          </a:stretch>
        </p:blipFill>
        <p:spPr>
          <a:xfrm>
            <a:off x="4348125" y="1938580"/>
            <a:ext cx="6351485" cy="2411390"/>
          </a:xfrm>
          <a:prstGeom prst="rect">
            <a:avLst/>
          </a:prstGeom>
        </p:spPr>
      </p:pic>
    </p:spTree>
    <p:extLst>
      <p:ext uri="{BB962C8B-B14F-4D97-AF65-F5344CB8AC3E}">
        <p14:creationId xmlns:p14="http://schemas.microsoft.com/office/powerpoint/2010/main" val="19807907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3710</TotalTime>
  <Words>1291</Words>
  <Application>Microsoft Office PowerPoint</Application>
  <PresentationFormat>Panorámica</PresentationFormat>
  <Paragraphs>240</Paragraphs>
  <Slides>34</Slides>
  <Notes>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34</vt:i4>
      </vt:variant>
    </vt:vector>
  </HeadingPairs>
  <TitlesOfParts>
    <vt:vector size="41" baseType="lpstr">
      <vt:lpstr>MS PGothic</vt:lpstr>
      <vt:lpstr>Arial</vt:lpstr>
      <vt:lpstr>Arial Rounded MT Bold</vt:lpstr>
      <vt:lpstr>Calibri</vt:lpstr>
      <vt:lpstr>Calibri Light</vt:lpstr>
      <vt:lpstr>Trebuchet MS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Cesar M</dc:creator>
  <cp:lastModifiedBy>Meyer Martinez, Fredy</cp:lastModifiedBy>
  <cp:revision>248</cp:revision>
  <dcterms:created xsi:type="dcterms:W3CDTF">2017-06-02T18:40:52Z</dcterms:created>
  <dcterms:modified xsi:type="dcterms:W3CDTF">2018-10-29T09:42:04Z</dcterms:modified>
</cp:coreProperties>
</file>